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7"/>
  </p:notesMasterIdLst>
  <p:sldIdLst>
    <p:sldId id="258" r:id="rId2"/>
    <p:sldId id="290" r:id="rId3"/>
    <p:sldId id="294" r:id="rId4"/>
    <p:sldId id="293" r:id="rId5"/>
    <p:sldId id="297" r:id="rId6"/>
    <p:sldId id="295" r:id="rId7"/>
    <p:sldId id="298" r:id="rId8"/>
    <p:sldId id="299" r:id="rId9"/>
    <p:sldId id="300" r:id="rId10"/>
    <p:sldId id="301" r:id="rId11"/>
    <p:sldId id="304" r:id="rId12"/>
    <p:sldId id="302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4" r:id="rId32"/>
    <p:sldId id="259" r:id="rId33"/>
    <p:sldId id="326" r:id="rId34"/>
    <p:sldId id="327" r:id="rId35"/>
    <p:sldId id="32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594" y="-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CE0A7-0DBD-430A-815D-AD7CF6E6D13B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11C23-9406-4256-A1AF-FBE21B47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38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4D18E35-D090-49DE-94C5-3E3052277BF5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36" tIns="48318" rIns="96636" bIns="48318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CC12E1AE-58F8-49C1-90B2-D228FED2BE01}" type="slidenum">
              <a:rPr lang="en-US" sz="1200">
                <a:latin typeface="Times New Roman" pitchFamily="18" charset="0"/>
              </a:rPr>
              <a:pPr algn="r" eaLnBrk="1" hangingPunct="1"/>
              <a:t>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9138"/>
            <a:ext cx="6400800" cy="3600450"/>
          </a:xfrm>
          <a:ln/>
        </p:spPr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22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36" tIns="48318" rIns="96636" bIns="48318"/>
          <a:lstStyle/>
          <a:p>
            <a:pPr eaLnBrk="1" hangingPunct="1"/>
            <a:r>
              <a:rPr lang="en-US">
                <a:latin typeface="Arial" pitchFamily="34" charset="0"/>
              </a:rPr>
              <a:t>We will not look at the coarse mode</a:t>
            </a:r>
          </a:p>
        </p:txBody>
      </p:sp>
    </p:spTree>
    <p:extLst>
      <p:ext uri="{BB962C8B-B14F-4D97-AF65-F5344CB8AC3E}">
        <p14:creationId xmlns:p14="http://schemas.microsoft.com/office/powerpoint/2010/main" val="3226289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5483D-8CE5-D07B-B3D4-B74DC6973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C5A150-4AC2-C508-4622-6A83DB42B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C6903-3A7E-F40F-DD36-B3F9FDD7B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7AA8-CE84-45AF-9791-84F6419022F9}" type="datetime1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289DC-92A6-655E-4B8F-3D2A41833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03A79-E103-6FFD-735F-2F599531C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30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88FBD-6592-EF4C-86F2-04B55D56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33A139-F03F-A1CC-8A56-D579AB6DA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7CFCD-134C-1288-6A51-FF40038CE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300B-3045-4969-9B9E-F01D0D47FB0B}" type="datetime1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4FF39-54C8-9914-8F3E-D54834F40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4C523-B161-3F2C-9E8E-BCEA21DB7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42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9678F1-4592-A8B3-38DC-A7709D7000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A2572-CAF6-7C50-427A-36E66CD2F0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43793-7F74-637B-26B8-DA4AADAD1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ADA0-7D5D-4813-969E-EB5424711658}" type="datetime1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8A523-7316-7190-19DA-112B3CDA6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2F0DE-FA1D-5B63-7332-BA6C3673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76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FD28F-850C-8027-F70D-195F1562C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40F77-BAD7-190C-406E-6DEF51A32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54653-5C81-BFD2-2E1A-5C9FB8FB3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6888-9C8B-40DB-A8C0-0373EEB864A4}" type="datetime1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E794A-74D4-4A09-73FA-017D46B34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FED9F-6D39-8A7C-80BD-5AE024F1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7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D6A33-852C-DC77-4815-5B3427521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A73B7-6C00-C287-FFEE-39E6E9809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F1538-546C-9D7B-E097-B14009B56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5E58-2372-4D18-8D58-FF95D2F42A10}" type="datetime1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71A97-F304-7710-724E-3F2F53987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88191-0213-AE94-F749-51B93727A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17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04C87-2E38-793C-9C0B-6150D6671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0D32E-0F7C-822D-BCE6-74C3A27671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7429EC-8E29-D75A-4766-FD1E69609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B7FFF-15B7-A02C-2AD9-3DF8F97BA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4B7D4-325A-474A-B3FA-7ECC62DDBFB2}" type="datetime1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D847B-9CA6-4F8B-2EE3-A3A958E09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7591D-78A4-1841-A9DC-FF8D92EEC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68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5F501-4945-70B2-FAF1-5D5A2EDB7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80B396-1218-C671-5546-1707C8F35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AE578-FFEE-6137-B563-28B74A2B2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EDD506-0E0C-A40E-74EE-118A8E9E2C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EF085B-33A0-F6C6-8C27-A13F2FD265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E9DF4E-EEFB-DDCC-DF79-E8916DE31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99B2-9189-4F16-A687-DC8F1FF97405}" type="datetime1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9E2124-9272-4C6D-01ED-2B2EE3079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D3E654-6419-CB96-176E-D77C62ED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89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8E773-77C8-8A4C-0987-C9092A94F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386AF5-4687-881F-16BB-2AF87C74D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2C34-E9AB-4174-A3CD-5CE7359E7F35}" type="datetime1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FA1CF3-C8C2-21E1-3C67-49ABBBA12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1633FF-CD11-9B4C-80F3-8F953AC4B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33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07E743-177C-E993-B7EF-8FBE61F4F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D76C-4F99-4340-863D-291FF3D4C7F4}" type="datetime1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264A14-85E9-FB26-E54C-8536A06EB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39864-5DF5-AA74-8CC0-FDE49FE9B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72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22DCC-C28E-C593-0440-E564CDEBF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46F13-2927-F3ED-D7F2-B3D1CE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B8300-66B0-9DFD-259E-A536C755C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6DCEA-A17C-5E9B-43A6-65B25F222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C212-9139-4264-AD51-1A088543CEA0}" type="datetime1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C0992-DBD2-8058-5E17-2053A4D6D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0E929-169D-E0D7-3A41-62A95A78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32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0CCA3-ACD0-C4EC-D968-EAE0320FE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AD3673-4943-C429-8E59-3D75488B24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33FA3E-3595-AFE8-3599-AE4B53357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A9ADC-B4D3-E9AC-540F-D2BFD88A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C3B3-819B-4632-B8B2-3E88A63F0CAC}" type="datetime1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CC311B-A568-D7DE-8CDF-0DAAD1506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28A08-1059-2617-4AED-D298E57EA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67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F9EAD8-6989-783A-D582-7FE000029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946E1-D615-AC56-5372-BF4A13057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83FB8-E023-401D-451F-D73481A879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CCD41-902C-4807-A210-88C4B25ABC15}" type="datetime1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E7042-B969-FBB3-0760-677AD4515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814E1-AB48-9F60-7166-19B7C73024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73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42" y="630936"/>
            <a:ext cx="3749301" cy="3573516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+mn-lt"/>
              </a:rPr>
              <a:t>Aerosol Phase Atmospheric Chemistry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/>
          </a:bodyPr>
          <a:lstStyle/>
          <a:p>
            <a:r>
              <a:rPr lang="en-US" dirty="0"/>
              <a:t>ATM 505</a:t>
            </a:r>
          </a:p>
          <a:p>
            <a:r>
              <a:rPr lang="en-US" dirty="0"/>
              <a:t>Spring 2023</a:t>
            </a:r>
          </a:p>
          <a:p>
            <a:r>
              <a:rPr lang="en-US" dirty="0"/>
              <a:t>Jie Zhang Lecture 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7E631A-1498-D83B-822F-98EF153C4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C0A020-38D6-4A68-1DEE-13D7D9129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264" y="640080"/>
            <a:ext cx="7332345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9C289C-1ABF-3084-ED05-7450D2B09C4C}"/>
              </a:ext>
            </a:extLst>
          </p:cNvPr>
          <p:cNvSpPr txBox="1"/>
          <p:nvPr/>
        </p:nvSpPr>
        <p:spPr>
          <a:xfrm>
            <a:off x="4398264" y="6355080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VOC: volatile organic compounds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592A1E-D3D1-1DEB-643D-47D9FB43901B}"/>
              </a:ext>
            </a:extLst>
          </p:cNvPr>
          <p:cNvSpPr txBox="1"/>
          <p:nvPr/>
        </p:nvSpPr>
        <p:spPr>
          <a:xfrm>
            <a:off x="10570599" y="1410789"/>
            <a:ext cx="15664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More aged, larger size, higher oxidation state</a:t>
            </a:r>
          </a:p>
        </p:txBody>
      </p:sp>
    </p:spTree>
    <p:extLst>
      <p:ext uri="{BB962C8B-B14F-4D97-AF65-F5344CB8AC3E}">
        <p14:creationId xmlns:p14="http://schemas.microsoft.com/office/powerpoint/2010/main" val="3660787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C1DA74-6FCA-4DC4-E158-7A7D33167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10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CFE7CF-571F-F639-CC26-20066B3EB8E9}"/>
              </a:ext>
            </a:extLst>
          </p:cNvPr>
          <p:cNvSpPr/>
          <p:nvPr/>
        </p:nvSpPr>
        <p:spPr>
          <a:xfrm>
            <a:off x="0" y="0"/>
            <a:ext cx="12192000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1. Aerosol evolution under cloud conditions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301B9-0390-D417-2ABF-8CF4FDB73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095" r="50000"/>
          <a:stretch/>
        </p:blipFill>
        <p:spPr>
          <a:xfrm>
            <a:off x="421732" y="4933320"/>
            <a:ext cx="3235670" cy="1924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B776F-F849-3474-B6ED-6D651135A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32" y="772197"/>
            <a:ext cx="3235670" cy="40850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C0B9EC-71BB-B79A-E2F4-6071322EEE70}"/>
              </a:ext>
            </a:extLst>
          </p:cNvPr>
          <p:cNvSpPr txBox="1"/>
          <p:nvPr/>
        </p:nvSpPr>
        <p:spPr>
          <a:xfrm>
            <a:off x="4762978" y="950186"/>
            <a:ext cx="700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Sometimes the designed concept is not accurate!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9B39D1-B6FB-B414-D709-D0C1E692E33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" t="9612" r="709" b="2681"/>
          <a:stretch/>
        </p:blipFill>
        <p:spPr bwMode="auto">
          <a:xfrm>
            <a:off x="3987485" y="1799404"/>
            <a:ext cx="7859237" cy="4169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863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845E38-0158-63F7-BB3C-D86AB016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CBDA1E-E780-3F9E-BB61-382FF1D3662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36" t="7013" r="12336" b="23406"/>
          <a:stretch/>
        </p:blipFill>
        <p:spPr bwMode="auto">
          <a:xfrm>
            <a:off x="264118" y="1441053"/>
            <a:ext cx="6999519" cy="38238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18689B-8823-1141-F553-C0AD8B7767EA}"/>
              </a:ext>
            </a:extLst>
          </p:cNvPr>
          <p:cNvSpPr txBox="1"/>
          <p:nvPr/>
        </p:nvSpPr>
        <p:spPr>
          <a:xfrm>
            <a:off x="7263637" y="737508"/>
            <a:ext cx="41870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August 15, 18, 19, 21, and 22 were classified as days influenced by urban sources (air mass passed Great Lake area), with 66-78% for organic, and 15-24% for SO</a:t>
            </a:r>
            <a:r>
              <a:rPr lang="en-US" sz="2400" baseline="-25000" dirty="0">
                <a:cs typeface="Times New Roman" panose="02020603050405020304" pitchFamily="18" charset="0"/>
              </a:rPr>
              <a:t>4</a:t>
            </a:r>
            <a:r>
              <a:rPr lang="en-US" sz="2400" dirty="0"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 August 17, 20, and 23, defined as biogenic influence periods (air mass from Canada forest), with 85-93% for organic and 4-10% for SO</a:t>
            </a:r>
            <a:r>
              <a:rPr lang="en-US" sz="2400" baseline="-25000" dirty="0">
                <a:cs typeface="Times New Roman" panose="02020603050405020304" pitchFamily="18" charset="0"/>
              </a:rPr>
              <a:t>4</a:t>
            </a:r>
            <a:r>
              <a:rPr lang="en-US" sz="2400" dirty="0"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Four In-cloud measurements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BDA5C0-6EA8-96DD-5B29-4162CE6A7AF4}"/>
              </a:ext>
            </a:extLst>
          </p:cNvPr>
          <p:cNvSpPr/>
          <p:nvPr/>
        </p:nvSpPr>
        <p:spPr>
          <a:xfrm>
            <a:off x="0" y="0"/>
            <a:ext cx="12192000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1. Aerosol evolution under cloud conditions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2B926D-8528-A863-9AC4-BC6F0FB504E0}"/>
              </a:ext>
            </a:extLst>
          </p:cNvPr>
          <p:cNvSpPr txBox="1"/>
          <p:nvPr/>
        </p:nvSpPr>
        <p:spPr>
          <a:xfrm>
            <a:off x="1782147" y="5868955"/>
            <a:ext cx="396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 PMF analysis, due to limited dataset</a:t>
            </a:r>
          </a:p>
        </p:txBody>
      </p:sp>
    </p:spTree>
    <p:extLst>
      <p:ext uri="{BB962C8B-B14F-4D97-AF65-F5344CB8AC3E}">
        <p14:creationId xmlns:p14="http://schemas.microsoft.com/office/powerpoint/2010/main" val="2170577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D599A8-77D9-546B-0596-891405724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12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E07B93-E1C8-7842-FE0B-5F733D7E898E}"/>
              </a:ext>
            </a:extLst>
          </p:cNvPr>
          <p:cNvSpPr/>
          <p:nvPr/>
        </p:nvSpPr>
        <p:spPr>
          <a:xfrm>
            <a:off x="0" y="0"/>
            <a:ext cx="12192000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1. Aerosol evolution under cloud conditions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BE59E0-48D9-A93D-ED26-8C55EE7682C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02" t="9040" r="1575" b="10239"/>
          <a:stretch/>
        </p:blipFill>
        <p:spPr bwMode="auto">
          <a:xfrm>
            <a:off x="282535" y="1066194"/>
            <a:ext cx="6454997" cy="34090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9DAB0E-016E-896D-82BB-1897C40B99D0}"/>
              </a:ext>
            </a:extLst>
          </p:cNvPr>
          <p:cNvSpPr/>
          <p:nvPr/>
        </p:nvSpPr>
        <p:spPr>
          <a:xfrm>
            <a:off x="6884705" y="605790"/>
            <a:ext cx="50247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Three cloud layers were identified for the four In-Cloud days;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Enhanced NO</a:t>
            </a:r>
            <a:r>
              <a:rPr lang="en-US" sz="2000" baseline="-25000" dirty="0">
                <a:cs typeface="Times New Roman" panose="02020603050405020304" pitchFamily="18" charset="0"/>
              </a:rPr>
              <a:t>3</a:t>
            </a:r>
            <a:r>
              <a:rPr lang="en-US" sz="2000" dirty="0">
                <a:cs typeface="Times New Roman" panose="02020603050405020304" pitchFamily="18" charset="0"/>
              </a:rPr>
              <a:t> concentration in the Transition layer, which could be formed following the </a:t>
            </a:r>
            <a:r>
              <a:rPr 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uptake of nitric acid, which was subsequently neutralized by ammonium</a:t>
            </a:r>
            <a:r>
              <a:rPr lang="en-US" sz="2000" dirty="0">
                <a:cs typeface="Times New Roman" panose="02020603050405020304" pitchFamily="18" charset="0"/>
              </a:rPr>
              <a:t> under saturated high-RH conditions;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The organic and SO</a:t>
            </a:r>
            <a:r>
              <a:rPr lang="en-US" sz="2000" baseline="-25000" dirty="0">
                <a:cs typeface="Times New Roman" panose="02020603050405020304" pitchFamily="18" charset="0"/>
              </a:rPr>
              <a:t>4</a:t>
            </a:r>
            <a:r>
              <a:rPr lang="en-US" sz="2000" dirty="0">
                <a:cs typeface="Times New Roman" panose="02020603050405020304" pitchFamily="18" charset="0"/>
              </a:rPr>
              <a:t> mass concentrations were similar for TL and BL;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Finally, the aerosol total mass and number concentration decreased significantly to only </a:t>
            </a:r>
            <a:r>
              <a:rPr 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10% and 52%.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76341-1183-0BA2-2085-9A7A48DF63B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"/>
          <a:stretch/>
        </p:blipFill>
        <p:spPr bwMode="auto">
          <a:xfrm>
            <a:off x="701756" y="4484674"/>
            <a:ext cx="2972435" cy="2019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353038-4030-0617-5096-81D9AC2B223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"/>
          <a:stretch/>
        </p:blipFill>
        <p:spPr bwMode="auto">
          <a:xfrm>
            <a:off x="3767670" y="4495481"/>
            <a:ext cx="2972435" cy="2019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8CD7BB-0928-BE5B-E496-790E6542FCED}"/>
              </a:ext>
            </a:extLst>
          </p:cNvPr>
          <p:cNvSpPr txBox="1"/>
          <p:nvPr/>
        </p:nvSpPr>
        <p:spPr>
          <a:xfrm>
            <a:off x="7069652" y="5659219"/>
            <a:ext cx="4685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Question: why number and mass are different?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3E35EF-0301-7DA8-909B-77F8AE6003C2}"/>
              </a:ext>
            </a:extLst>
          </p:cNvPr>
          <p:cNvSpPr txBox="1"/>
          <p:nvPr/>
        </p:nvSpPr>
        <p:spPr>
          <a:xfrm>
            <a:off x="6898594" y="6075144"/>
            <a:ext cx="5293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Large particles are easier absorbed/activated to the cloud!!! </a:t>
            </a: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F0EFF58F-7A1F-C200-0DEE-EA7B3CCBB502}"/>
              </a:ext>
            </a:extLst>
          </p:cNvPr>
          <p:cNvSpPr/>
          <p:nvPr/>
        </p:nvSpPr>
        <p:spPr>
          <a:xfrm>
            <a:off x="11642765" y="25878"/>
            <a:ext cx="533400" cy="44974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2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144636-EA70-CECC-37FB-E7AFA87C9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ACE5AB12-2B56-F24E-C163-88975561060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938" y="1018721"/>
            <a:ext cx="6027576" cy="52438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BA5E4479-2498-1EAF-3FD2-AB2AA7DC770E}"/>
              </a:ext>
            </a:extLst>
          </p:cNvPr>
          <p:cNvSpPr/>
          <p:nvPr/>
        </p:nvSpPr>
        <p:spPr>
          <a:xfrm>
            <a:off x="2541595" y="4108020"/>
            <a:ext cx="383675" cy="3547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E01F99-B9FC-8AFF-365A-F478207FF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711" y="1891906"/>
            <a:ext cx="4550919" cy="23934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C181A42-444B-C23F-693F-25C9771BF202}"/>
              </a:ext>
            </a:extLst>
          </p:cNvPr>
          <p:cNvSpPr/>
          <p:nvPr/>
        </p:nvSpPr>
        <p:spPr>
          <a:xfrm>
            <a:off x="0" y="0"/>
            <a:ext cx="12192000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2. Aerosol evolution under fog conditions</a:t>
            </a:r>
          </a:p>
        </p:txBody>
      </p:sp>
    </p:spTree>
    <p:extLst>
      <p:ext uri="{BB962C8B-B14F-4D97-AF65-F5344CB8AC3E}">
        <p14:creationId xmlns:p14="http://schemas.microsoft.com/office/powerpoint/2010/main" val="2400789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9FD6EA-9AD6-AD90-5D7D-05D4C9CFA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14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A29F27-5F31-3BAE-1B82-73FFD398A17D}"/>
              </a:ext>
            </a:extLst>
          </p:cNvPr>
          <p:cNvSpPr/>
          <p:nvPr/>
        </p:nvSpPr>
        <p:spPr>
          <a:xfrm>
            <a:off x="0" y="0"/>
            <a:ext cx="12192000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2. Aerosol evolution under fog conditions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FBF916-72B3-1660-BE2B-34627ECA621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11" b="4781"/>
          <a:stretch/>
        </p:blipFill>
        <p:spPr bwMode="auto">
          <a:xfrm>
            <a:off x="254934" y="679524"/>
            <a:ext cx="6109290" cy="38037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7AFF7F-C9E3-20B2-3469-4937BA28B757}"/>
              </a:ext>
            </a:extLst>
          </p:cNvPr>
          <p:cNvSpPr txBox="1"/>
          <p:nvPr/>
        </p:nvSpPr>
        <p:spPr>
          <a:xfrm>
            <a:off x="7164087" y="1134392"/>
            <a:ext cx="484613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dirty="0">
                <a:cs typeface="Times New Roman" panose="02020603050405020304" pitchFamily="18" charset="0"/>
              </a:rPr>
              <a:t>During the measurement period, the dry aerosol PM</a:t>
            </a:r>
            <a:r>
              <a:rPr lang="en-US" sz="2000" baseline="-25000" dirty="0">
                <a:cs typeface="Times New Roman" panose="02020603050405020304" pitchFamily="18" charset="0"/>
              </a:rPr>
              <a:t>1</a:t>
            </a:r>
            <a:r>
              <a:rPr lang="en-US" sz="2000" dirty="0">
                <a:cs typeface="Times New Roman" panose="02020603050405020304" pitchFamily="18" charset="0"/>
              </a:rPr>
              <a:t> mass concentration at PSP was 1.04-7.09 </a:t>
            </a:r>
            <a:r>
              <a:rPr lang="en-US" sz="2000" dirty="0" err="1">
                <a:cs typeface="Times New Roman" panose="02020603050405020304" pitchFamily="18" charset="0"/>
              </a:rPr>
              <a:t>μg</a:t>
            </a:r>
            <a:r>
              <a:rPr lang="en-US" sz="2000" dirty="0">
                <a:cs typeface="Times New Roman" panose="02020603050405020304" pitchFamily="18" charset="0"/>
              </a:rPr>
              <a:t> m</a:t>
            </a:r>
            <a:r>
              <a:rPr lang="en-US" sz="2000" baseline="30000" dirty="0">
                <a:cs typeface="Times New Roman" panose="02020603050405020304" pitchFamily="18" charset="0"/>
              </a:rPr>
              <a:t>-3</a:t>
            </a:r>
            <a:r>
              <a:rPr lang="en-US" sz="2000" dirty="0">
                <a:cs typeface="Times New Roman" panose="02020603050405020304" pitchFamily="18" charset="0"/>
              </a:rPr>
              <a:t> with an averaged value of</a:t>
            </a:r>
            <a:r>
              <a:rPr lang="en-US" sz="2000" b="1" dirty="0">
                <a:cs typeface="Times New Roman" panose="02020603050405020304" pitchFamily="18" charset="0"/>
              </a:rPr>
              <a:t> 4.32 </a:t>
            </a:r>
            <a:r>
              <a:rPr lang="en-US" sz="2000" dirty="0" err="1">
                <a:cs typeface="Times New Roman" panose="02020603050405020304" pitchFamily="18" charset="0"/>
              </a:rPr>
              <a:t>μg</a:t>
            </a:r>
            <a:r>
              <a:rPr lang="en-US" sz="2000" dirty="0">
                <a:cs typeface="Times New Roman" panose="02020603050405020304" pitchFamily="18" charset="0"/>
              </a:rPr>
              <a:t> m</a:t>
            </a:r>
            <a:r>
              <a:rPr lang="en-US" sz="2000" baseline="30000" dirty="0">
                <a:cs typeface="Times New Roman" panose="02020603050405020304" pitchFamily="18" charset="0"/>
              </a:rPr>
              <a:t>-3</a:t>
            </a:r>
            <a:r>
              <a:rPr lang="en-US" sz="2000" dirty="0"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dirty="0">
                <a:cs typeface="Times New Roman" panose="02020603050405020304" pitchFamily="18" charset="0"/>
              </a:rPr>
              <a:t>Organics was the main component of PM</a:t>
            </a:r>
            <a:r>
              <a:rPr lang="en-US" sz="2000" baseline="-25000" dirty="0">
                <a:cs typeface="Times New Roman" panose="02020603050405020304" pitchFamily="18" charset="0"/>
              </a:rPr>
              <a:t>1</a:t>
            </a:r>
            <a:r>
              <a:rPr lang="en-US" sz="2000" dirty="0">
                <a:cs typeface="Times New Roman" panose="02020603050405020304" pitchFamily="18" charset="0"/>
              </a:rPr>
              <a:t>, with an average mass fraction of about 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76%</a:t>
            </a:r>
            <a:r>
              <a:rPr 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dirty="0">
                <a:cs typeface="Times New Roman" panose="02020603050405020304" pitchFamily="18" charset="0"/>
              </a:rPr>
              <a:t>Three fog nights were observed.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0119EB-EE20-46F0-84D8-A8238CD24234}"/>
              </a:ext>
            </a:extLst>
          </p:cNvPr>
          <p:cNvSpPr txBox="1"/>
          <p:nvPr/>
        </p:nvSpPr>
        <p:spPr>
          <a:xfrm>
            <a:off x="8614896" y="4483276"/>
            <a:ext cx="33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How to verify it was a fog night?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2277A2-416B-2275-5F4F-4EE708F9F709}"/>
              </a:ext>
            </a:extLst>
          </p:cNvPr>
          <p:cNvGrpSpPr/>
          <p:nvPr/>
        </p:nvGrpSpPr>
        <p:grpSpPr>
          <a:xfrm>
            <a:off x="8940153" y="5031393"/>
            <a:ext cx="2992767" cy="1682757"/>
            <a:chOff x="998118" y="5508199"/>
            <a:chExt cx="2084093" cy="130820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3132E16-C511-38A8-3189-DD151C1D0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8118" y="5508199"/>
              <a:ext cx="2084093" cy="13082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3D7E4F-5EB3-5115-89CC-1904367983FA}"/>
                </a:ext>
              </a:extLst>
            </p:cNvPr>
            <p:cNvSpPr txBox="1"/>
            <p:nvPr/>
          </p:nvSpPr>
          <p:spPr>
            <a:xfrm>
              <a:off x="1073389" y="5643614"/>
              <a:ext cx="1249669" cy="2871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Mesonet</a:t>
              </a:r>
              <a:r>
                <a:rPr lang="en-US" dirty="0"/>
                <a:t> Camera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860C30E-565E-59F6-615C-9E68947166F8}"/>
              </a:ext>
            </a:extLst>
          </p:cNvPr>
          <p:cNvGrpSpPr/>
          <p:nvPr/>
        </p:nvGrpSpPr>
        <p:grpSpPr>
          <a:xfrm>
            <a:off x="538399" y="4745736"/>
            <a:ext cx="7148558" cy="2066599"/>
            <a:chOff x="538399" y="4745736"/>
            <a:chExt cx="7148558" cy="206659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9281E4F-652E-551E-E5C9-F407FDCEC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399" y="4852608"/>
              <a:ext cx="2232233" cy="195972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26A257-F330-AC6E-0D6E-603860C1EFCB}"/>
                </a:ext>
              </a:extLst>
            </p:cNvPr>
            <p:cNvSpPr txBox="1"/>
            <p:nvPr/>
          </p:nvSpPr>
          <p:spPr>
            <a:xfrm>
              <a:off x="538399" y="5031393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2004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AFEFA4F-8478-F9C0-C42F-EB35A7C12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64722" y="4745736"/>
              <a:ext cx="4322235" cy="206659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D53EA7-8A52-1A9E-EDDC-0DB564AADA65}"/>
                </a:ext>
              </a:extLst>
            </p:cNvPr>
            <p:cNvSpPr txBox="1"/>
            <p:nvPr/>
          </p:nvSpPr>
          <p:spPr>
            <a:xfrm>
              <a:off x="6241207" y="524613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2017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1DB4CD-47B1-B7B1-5C40-EE66CEDE78C9}"/>
                </a:ext>
              </a:extLst>
            </p:cNvPr>
            <p:cNvSpPr txBox="1"/>
            <p:nvPr/>
          </p:nvSpPr>
          <p:spPr>
            <a:xfrm>
              <a:off x="3137993" y="5493559"/>
              <a:ext cx="453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908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1C4C7B-9EE4-9043-A65C-D83C201D9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15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64A3CE-3842-A47B-649E-B9A398D3F154}"/>
              </a:ext>
            </a:extLst>
          </p:cNvPr>
          <p:cNvSpPr/>
          <p:nvPr/>
        </p:nvSpPr>
        <p:spPr>
          <a:xfrm>
            <a:off x="0" y="1"/>
            <a:ext cx="12192000" cy="54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2. Aerosol evolution under fog conditions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4317D-E26C-D12D-F45A-BFBBAB88E1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8" t="-284" r="7676" b="1"/>
          <a:stretch/>
        </p:blipFill>
        <p:spPr>
          <a:xfrm>
            <a:off x="1938868" y="541175"/>
            <a:ext cx="3872205" cy="63168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055BC2-F948-F37C-52D5-24DC16E8C8A0}"/>
              </a:ext>
            </a:extLst>
          </p:cNvPr>
          <p:cNvSpPr txBox="1"/>
          <p:nvPr/>
        </p:nvSpPr>
        <p:spPr>
          <a:xfrm>
            <a:off x="170692" y="611072"/>
            <a:ext cx="1768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PMF results: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16157F-90AF-F3CF-C5D8-66187FD35C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2" t="12592" r="6430"/>
          <a:stretch/>
        </p:blipFill>
        <p:spPr>
          <a:xfrm>
            <a:off x="6746545" y="3122972"/>
            <a:ext cx="4607255" cy="35486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0EEF09-D521-77B3-250F-B3F99E2082E3}"/>
              </a:ext>
            </a:extLst>
          </p:cNvPr>
          <p:cNvSpPr txBox="1"/>
          <p:nvPr/>
        </p:nvSpPr>
        <p:spPr>
          <a:xfrm>
            <a:off x="6208666" y="622120"/>
            <a:ext cx="5585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Excepts the profile of the mass spectrum, we normally need to another evidence to verify the reasonability of each factor/species?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4C68A4-6CA4-E7D9-1160-B3C7EF1F70FC}"/>
              </a:ext>
            </a:extLst>
          </p:cNvPr>
          <p:cNvSpPr txBox="1"/>
          <p:nvPr/>
        </p:nvSpPr>
        <p:spPr>
          <a:xfrm>
            <a:off x="6208666" y="2159552"/>
            <a:ext cx="5466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Relationship with other compounds, i.e., sharing similar formation pathway. Think about your own research.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F7DEA1-B1CA-9E5E-0585-261F60F6DD95}"/>
              </a:ext>
            </a:extLst>
          </p:cNvPr>
          <p:cNvSpPr txBox="1"/>
          <p:nvPr/>
        </p:nvSpPr>
        <p:spPr>
          <a:xfrm>
            <a:off x="7629936" y="3927817"/>
            <a:ext cx="27432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How about BSOAs? Why name it BSOA? Any relationship with other species/factors? </a:t>
            </a:r>
          </a:p>
        </p:txBody>
      </p:sp>
    </p:spTree>
    <p:extLst>
      <p:ext uri="{BB962C8B-B14F-4D97-AF65-F5344CB8AC3E}">
        <p14:creationId xmlns:p14="http://schemas.microsoft.com/office/powerpoint/2010/main" val="396666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81EBA0-AB23-B123-BA29-BA833F6A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16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8C458D-5457-4B7B-2E9A-4FCE22D93858}"/>
              </a:ext>
            </a:extLst>
          </p:cNvPr>
          <p:cNvSpPr/>
          <p:nvPr/>
        </p:nvSpPr>
        <p:spPr>
          <a:xfrm>
            <a:off x="0" y="1"/>
            <a:ext cx="12192000" cy="54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2. Aerosol evolution under fog conditions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F2091E-ADAA-9F95-D1BA-9FD9D85CDD1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8707" r="11875" b="4572"/>
          <a:stretch/>
        </p:blipFill>
        <p:spPr bwMode="auto">
          <a:xfrm>
            <a:off x="7159123" y="949821"/>
            <a:ext cx="4009621" cy="28345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B72748-34E4-5F20-4303-F041DFEF511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" t="6556" r="4204" b="6031"/>
          <a:stretch/>
        </p:blipFill>
        <p:spPr bwMode="auto">
          <a:xfrm>
            <a:off x="497493" y="949821"/>
            <a:ext cx="6472474" cy="28905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AF8CCF-D937-0A1D-4E36-EBBE79176D27}"/>
              </a:ext>
            </a:extLst>
          </p:cNvPr>
          <p:cNvSpPr txBox="1"/>
          <p:nvPr/>
        </p:nvSpPr>
        <p:spPr>
          <a:xfrm>
            <a:off x="749839" y="4043819"/>
            <a:ext cx="1069232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Biogenic SOA shows similar behavioral trends to aerosol </a:t>
            </a:r>
            <a:r>
              <a:rPr lang="en-US" sz="2400" dirty="0">
                <a:solidFill>
                  <a:srgbClr val="FF0000"/>
                </a:solidFill>
              </a:rPr>
              <a:t>organic nitrates </a:t>
            </a:r>
            <a:r>
              <a:rPr lang="en-US" sz="2400" dirty="0"/>
              <a:t>(pNO3,org) as well as HNO3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organic nitrate was averaged 67% of total nitrates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Nocturnal NO3 (Nitrate radical)+BVOC reaction could be an important formation pathway</a:t>
            </a:r>
          </a:p>
        </p:txBody>
      </p:sp>
    </p:spTree>
    <p:extLst>
      <p:ext uri="{BB962C8B-B14F-4D97-AF65-F5344CB8AC3E}">
        <p14:creationId xmlns:p14="http://schemas.microsoft.com/office/powerpoint/2010/main" val="1440974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EEA69D-C817-6D9F-1B9C-11B9447DE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17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0261E0-A925-6A22-2E0A-8D184CCBBA3A}"/>
              </a:ext>
            </a:extLst>
          </p:cNvPr>
          <p:cNvSpPr/>
          <p:nvPr/>
        </p:nvSpPr>
        <p:spPr>
          <a:xfrm>
            <a:off x="0" y="1"/>
            <a:ext cx="12192000" cy="54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2. Aerosol evolution under fog conditions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E4662E-6BB8-399A-340D-00194B92A8AF}"/>
              </a:ext>
            </a:extLst>
          </p:cNvPr>
          <p:cNvGrpSpPr/>
          <p:nvPr/>
        </p:nvGrpSpPr>
        <p:grpSpPr>
          <a:xfrm>
            <a:off x="0" y="1087023"/>
            <a:ext cx="7845552" cy="5320066"/>
            <a:chOff x="0" y="0"/>
            <a:chExt cx="5016500" cy="41338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968A45C-0E46-FE41-17EF-EF88EE8F4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11" r="12807" b="8996"/>
            <a:stretch/>
          </p:blipFill>
          <p:spPr bwMode="auto">
            <a:xfrm>
              <a:off x="0" y="0"/>
              <a:ext cx="4997450" cy="21209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8DAB43-A8C1-0AF3-C8CD-A322ADC51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3" r="12807" b="11082"/>
            <a:stretch/>
          </p:blipFill>
          <p:spPr bwMode="auto">
            <a:xfrm>
              <a:off x="12700" y="2082800"/>
              <a:ext cx="5003800" cy="20510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69F678A-D82E-F819-E179-CB5EBC60480C}"/>
              </a:ext>
            </a:extLst>
          </p:cNvPr>
          <p:cNvSpPr/>
          <p:nvPr/>
        </p:nvSpPr>
        <p:spPr>
          <a:xfrm>
            <a:off x="7884130" y="1382813"/>
            <a:ext cx="4196140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en-US" sz="2000" dirty="0">
                <a:ea typeface="Times New Roman" panose="02020603050405020304" pitchFamily="18" charset="0"/>
              </a:rPr>
              <a:t>Based on the transition points of the aerosol compounds, as well as RH and solar irradiation variations, the entire fog life cycle was divided into five fog processing periods namely:</a:t>
            </a:r>
          </a:p>
          <a:p>
            <a:pPr marL="457200" indent="-457200">
              <a:spcAft>
                <a:spcPts val="1500"/>
              </a:spcAft>
              <a:buFont typeface="+mj-lt"/>
              <a:buAutoNum type="arabicPeriod"/>
            </a:pPr>
            <a:r>
              <a:rPr lang="en-US" sz="2000" dirty="0">
                <a:ea typeface="Times New Roman" panose="02020603050405020304" pitchFamily="18" charset="0"/>
              </a:rPr>
              <a:t>fog_before_forming (</a:t>
            </a:r>
            <a:r>
              <a:rPr lang="en-US" sz="2000" b="1" dirty="0">
                <a:ea typeface="Times New Roman" panose="02020603050405020304" pitchFamily="18" charset="0"/>
              </a:rPr>
              <a:t>F-B</a:t>
            </a:r>
            <a:r>
              <a:rPr lang="en-US" sz="2000" dirty="0">
                <a:ea typeface="Times New Roman" panose="02020603050405020304" pitchFamily="18" charset="0"/>
              </a:rPr>
              <a:t>), </a:t>
            </a:r>
          </a:p>
          <a:p>
            <a:pPr marL="457200" indent="-457200">
              <a:spcAft>
                <a:spcPts val="1500"/>
              </a:spcAft>
              <a:buFont typeface="+mj-lt"/>
              <a:buAutoNum type="arabicPeriod"/>
            </a:pPr>
            <a:r>
              <a:rPr lang="en-US" sz="2000" dirty="0">
                <a:ea typeface="Times New Roman" panose="02020603050405020304" pitchFamily="18" charset="0"/>
              </a:rPr>
              <a:t>fog_forming (</a:t>
            </a:r>
            <a:r>
              <a:rPr lang="en-US" sz="2000" b="1" dirty="0">
                <a:ea typeface="Times New Roman" panose="02020603050405020304" pitchFamily="18" charset="0"/>
              </a:rPr>
              <a:t>F-F</a:t>
            </a:r>
            <a:r>
              <a:rPr lang="en-US" sz="2000" dirty="0">
                <a:ea typeface="Times New Roman" panose="02020603050405020304" pitchFamily="18" charset="0"/>
              </a:rPr>
              <a:t>), </a:t>
            </a:r>
          </a:p>
          <a:p>
            <a:pPr marL="457200" indent="-457200">
              <a:spcAft>
                <a:spcPts val="1500"/>
              </a:spcAft>
              <a:buFont typeface="+mj-lt"/>
              <a:buAutoNum type="arabicPeriod"/>
            </a:pPr>
            <a:r>
              <a:rPr lang="en-US" sz="2000" dirty="0">
                <a:ea typeface="Times New Roman" panose="02020603050405020304" pitchFamily="18" charset="0"/>
              </a:rPr>
              <a:t>fog_scavenging (</a:t>
            </a:r>
            <a:r>
              <a:rPr lang="en-US" sz="2000" b="1" dirty="0">
                <a:ea typeface="Times New Roman" panose="02020603050405020304" pitchFamily="18" charset="0"/>
              </a:rPr>
              <a:t>F-S</a:t>
            </a:r>
            <a:r>
              <a:rPr lang="en-US" sz="2000" dirty="0">
                <a:ea typeface="Times New Roman" panose="02020603050405020304" pitchFamily="18" charset="0"/>
              </a:rPr>
              <a:t>), </a:t>
            </a:r>
          </a:p>
          <a:p>
            <a:pPr marL="457200" indent="-457200">
              <a:spcAft>
                <a:spcPts val="1500"/>
              </a:spcAft>
              <a:buFont typeface="+mj-lt"/>
              <a:buAutoNum type="arabicPeriod"/>
            </a:pPr>
            <a:r>
              <a:rPr lang="en-US" sz="2000" dirty="0">
                <a:ea typeface="Times New Roman" panose="02020603050405020304" pitchFamily="18" charset="0"/>
              </a:rPr>
              <a:t>fog_dissipating (</a:t>
            </a:r>
            <a:r>
              <a:rPr lang="en-US" sz="2000" b="1" dirty="0">
                <a:ea typeface="Times New Roman" panose="02020603050405020304" pitchFamily="18" charset="0"/>
              </a:rPr>
              <a:t>F-D</a:t>
            </a:r>
            <a:r>
              <a:rPr lang="en-US" sz="2000" dirty="0">
                <a:ea typeface="Times New Roman" panose="02020603050405020304" pitchFamily="18" charset="0"/>
              </a:rPr>
              <a:t>) </a:t>
            </a:r>
          </a:p>
          <a:p>
            <a:pPr marL="457200" indent="-457200">
              <a:spcAft>
                <a:spcPts val="1500"/>
              </a:spcAft>
              <a:buFont typeface="+mj-lt"/>
              <a:buAutoNum type="arabicPeriod"/>
            </a:pPr>
            <a:r>
              <a:rPr lang="en-US" sz="2000" dirty="0">
                <a:ea typeface="Times New Roman" panose="02020603050405020304" pitchFamily="18" charset="0"/>
              </a:rPr>
              <a:t>fog_post_dissipating (</a:t>
            </a:r>
            <a:r>
              <a:rPr lang="en-US" sz="2000" b="1" dirty="0">
                <a:ea typeface="Times New Roman" panose="02020603050405020304" pitchFamily="18" charset="0"/>
              </a:rPr>
              <a:t>F-P</a:t>
            </a:r>
            <a:r>
              <a:rPr lang="en-US" sz="2000" dirty="0">
                <a:ea typeface="Times New Roman" panose="02020603050405020304" pitchFamily="18" charset="0"/>
              </a:rPr>
              <a:t>)</a:t>
            </a:r>
            <a:r>
              <a:rPr lang="en-US" sz="2000" dirty="0">
                <a:ea typeface="SimSun" panose="02010600030101010101" pitchFamily="2" charset="-122"/>
              </a:rPr>
              <a:t>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5298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192BB7-AB15-33A2-2967-997A61B66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18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DE9352-E1BF-51E9-F8CB-1679BB21225F}"/>
              </a:ext>
            </a:extLst>
          </p:cNvPr>
          <p:cNvSpPr/>
          <p:nvPr/>
        </p:nvSpPr>
        <p:spPr>
          <a:xfrm>
            <a:off x="0" y="1"/>
            <a:ext cx="12192000" cy="54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2. Aerosol evolution under fog conditions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20AE25-D324-0E6E-1A5E-619BA58F96F9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4" t="6789" r="2305" b="3891"/>
          <a:stretch/>
        </p:blipFill>
        <p:spPr bwMode="auto">
          <a:xfrm>
            <a:off x="77904" y="1618160"/>
            <a:ext cx="7144385" cy="36216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4DACB4-8B00-6E97-1C3D-D8DD5AE94AB7}"/>
              </a:ext>
            </a:extLst>
          </p:cNvPr>
          <p:cNvSpPr/>
          <p:nvPr/>
        </p:nvSpPr>
        <p:spPr>
          <a:xfrm>
            <a:off x="7304326" y="781387"/>
            <a:ext cx="467165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MO-OOA showed the highest solubility and scavenging efficiency (86%), followed by LOOOA (55%), SO</a:t>
            </a:r>
            <a:r>
              <a:rPr lang="en-US" baseline="-25000" dirty="0">
                <a:cs typeface="Times New Roman" panose="02020603050405020304" pitchFamily="18" charset="0"/>
              </a:rPr>
              <a:t>4 </a:t>
            </a:r>
            <a:r>
              <a:rPr lang="en-US" dirty="0">
                <a:cs typeface="Times New Roman" panose="02020603050405020304" pitchFamily="18" charset="0"/>
              </a:rPr>
              <a:t>(53%), and BSOA (25%);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US" dirty="0"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Comparing to the initial period (</a:t>
            </a:r>
            <a:r>
              <a:rPr lang="en-US" b="1" dirty="0">
                <a:cs typeface="Times New Roman" panose="02020603050405020304" pitchFamily="18" charset="0"/>
              </a:rPr>
              <a:t>F-B</a:t>
            </a:r>
            <a:r>
              <a:rPr lang="en-US" dirty="0">
                <a:cs typeface="Times New Roman" panose="02020603050405020304" pitchFamily="18" charset="0"/>
              </a:rPr>
              <a:t>), the </a:t>
            </a:r>
            <a:r>
              <a:rPr lang="en-US" b="1" dirty="0">
                <a:cs typeface="Times New Roman" panose="02020603050405020304" pitchFamily="18" charset="0"/>
              </a:rPr>
              <a:t>F-P</a:t>
            </a:r>
            <a:r>
              <a:rPr lang="en-US" dirty="0">
                <a:cs typeface="Times New Roman" panose="02020603050405020304" pitchFamily="18" charset="0"/>
              </a:rPr>
              <a:t> aerosols mass slightly </a:t>
            </a:r>
            <a:r>
              <a:rPr lang="en-US" b="1" dirty="0">
                <a:cs typeface="Times New Roman" panose="02020603050405020304" pitchFamily="18" charset="0"/>
              </a:rPr>
              <a:t>increased</a:t>
            </a:r>
            <a:r>
              <a:rPr lang="en-US" dirty="0">
                <a:cs typeface="Times New Roman" panose="02020603050405020304" pitchFamily="18" charset="0"/>
              </a:rPr>
              <a:t> about 7% to 15% for the first three nights with an averaged value of </a:t>
            </a:r>
            <a:r>
              <a:rPr lang="en-US" b="1" dirty="0">
                <a:cs typeface="Times New Roman" panose="02020603050405020304" pitchFamily="18" charset="0"/>
              </a:rPr>
              <a:t>11%</a:t>
            </a:r>
            <a:r>
              <a:rPr lang="en-US" dirty="0">
                <a:cs typeface="Times New Roman" panose="02020603050405020304" pitchFamily="18" charset="0"/>
              </a:rPr>
              <a:t>, and the O:C ratios decreased while the H:C ratios increased;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US" dirty="0"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That is likely related to the decrease of MO-OOA and the enhancement of LO-OOA+BSOA.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699742A-6B69-9C23-2209-AB5ABBD4F1DB}"/>
                  </a:ext>
                </a:extLst>
              </p:cNvPr>
              <p:cNvSpPr/>
              <p:nvPr/>
            </p:nvSpPr>
            <p:spPr>
              <a:xfrm>
                <a:off x="3472734" y="5627867"/>
                <a:ext cx="1497461" cy="6002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>
                          <a:cs typeface="Times New Roman" panose="02020603050405020304" pitchFamily="18" charset="0"/>
                        </a:rPr>
                        <m:t>SE</m:t>
                      </m:r>
                      <m:r>
                        <m:rPr>
                          <m:nor/>
                        </m:rPr>
                        <a:rPr lang="en-US" sz="1600"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/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/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1600" i="1"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1600" i="1">
                                  <a:cs typeface="Times New Roman" panose="02020603050405020304" pitchFamily="18" charset="0"/>
                                </a:rPr>
                                <m:t>F</m:t>
                              </m:r>
                              <m:r>
                                <m:rPr>
                                  <m:nor/>
                                </m:rPr>
                                <a:rPr lang="en-US" sz="1600" i="1"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1600" i="1"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1600" i="1"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/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1600" i="1"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1600" i="1">
                                  <a:cs typeface="Times New Roman" panose="02020603050405020304" pitchFamily="18" charset="0"/>
                                </a:rPr>
                                <m:t>F</m:t>
                              </m:r>
                              <m:r>
                                <m:rPr>
                                  <m:nor/>
                                </m:rPr>
                                <a:rPr lang="en-US" sz="1600" i="1"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1600" i="1">
                                  <a:cs typeface="Times New Roman" panose="02020603050405020304" pitchFamily="18" charset="0"/>
                                </a:rPr>
                                <m:t>S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/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1600" i="1"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1600" i="1">
                                  <a:cs typeface="Times New Roman" panose="02020603050405020304" pitchFamily="18" charset="0"/>
                                </a:rPr>
                                <m:t>F</m:t>
                              </m:r>
                              <m:r>
                                <m:rPr>
                                  <m:nor/>
                                </m:rPr>
                                <a:rPr lang="en-US" sz="1600" i="1"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1600" i="1"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699742A-6B69-9C23-2209-AB5ABBD4F1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2734" y="5627867"/>
                <a:ext cx="1497461" cy="6002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D3DBB656-C053-0DBD-4A78-CB150BF7B78A}"/>
              </a:ext>
            </a:extLst>
          </p:cNvPr>
          <p:cNvSpPr/>
          <p:nvPr/>
        </p:nvSpPr>
        <p:spPr>
          <a:xfrm>
            <a:off x="1236941" y="5782750"/>
            <a:ext cx="2227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a typeface="Times New Roman" panose="02020603050405020304" pitchFamily="18" charset="0"/>
              </a:rPr>
              <a:t>Scavenging Efficiency: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6D142B-A377-C2AC-7DE8-FE70C7714538}"/>
              </a:ext>
            </a:extLst>
          </p:cNvPr>
          <p:cNvSpPr txBox="1"/>
          <p:nvPr/>
        </p:nvSpPr>
        <p:spPr>
          <a:xfrm>
            <a:off x="7222289" y="1784187"/>
            <a:ext cx="517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Question: internal mixed or external mixed? Which compound will have a largest size?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BF5362-7A6A-E852-7B6D-02D1344FB04C}"/>
              </a:ext>
            </a:extLst>
          </p:cNvPr>
          <p:cNvSpPr txBox="1"/>
          <p:nvPr/>
        </p:nvSpPr>
        <p:spPr>
          <a:xfrm>
            <a:off x="7222289" y="2658100"/>
            <a:ext cx="4671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External, more oxidized MO-OOA has larger size/more aged; BSOA is small and new formed </a:t>
            </a:r>
          </a:p>
        </p:txBody>
      </p:sp>
    </p:spTree>
    <p:extLst>
      <p:ext uri="{BB962C8B-B14F-4D97-AF65-F5344CB8AC3E}">
        <p14:creationId xmlns:p14="http://schemas.microsoft.com/office/powerpoint/2010/main" val="259224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37EDEE-27BF-2FF7-B573-811488E15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19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44177E-7197-597B-0C08-8D5E92020B73}"/>
              </a:ext>
            </a:extLst>
          </p:cNvPr>
          <p:cNvSpPr/>
          <p:nvPr/>
        </p:nvSpPr>
        <p:spPr>
          <a:xfrm>
            <a:off x="0" y="1"/>
            <a:ext cx="12192000" cy="54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2. Aerosol evolution under fog conditions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1F929B-404E-F52F-8E9C-B8E3D99EE36F}"/>
              </a:ext>
            </a:extLst>
          </p:cNvPr>
          <p:cNvGrpSpPr/>
          <p:nvPr/>
        </p:nvGrpSpPr>
        <p:grpSpPr>
          <a:xfrm>
            <a:off x="1510115" y="1029810"/>
            <a:ext cx="8344099" cy="3017222"/>
            <a:chOff x="0" y="0"/>
            <a:chExt cx="5804010" cy="22929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444FC2-BC54-49E7-6A86-3A90818D0E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52" r="3167"/>
            <a:stretch/>
          </p:blipFill>
          <p:spPr bwMode="auto">
            <a:xfrm>
              <a:off x="0" y="0"/>
              <a:ext cx="3005455" cy="22929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439346-7FB6-C343-CC70-86CDF2C584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435" t="9770" r="11902" b="4865"/>
            <a:stretch/>
          </p:blipFill>
          <p:spPr bwMode="auto">
            <a:xfrm>
              <a:off x="2989690" y="71562"/>
              <a:ext cx="2814320" cy="22212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5ACD927-99B1-DD40-BA4D-109A3F5B41A3}"/>
              </a:ext>
            </a:extLst>
          </p:cNvPr>
          <p:cNvSpPr txBox="1"/>
          <p:nvPr/>
        </p:nvSpPr>
        <p:spPr>
          <a:xfrm>
            <a:off x="342282" y="4417358"/>
            <a:ext cx="91217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When RH was below 96%, but with RH increasing, BSOA mass concentrations increased in combination with the enhanced RH; </a:t>
            </a:r>
          </a:p>
          <a:p>
            <a:endParaRPr lang="en-US" sz="2000" dirty="0"/>
          </a:p>
          <a:p>
            <a:r>
              <a:rPr lang="en-US" sz="2000" dirty="0"/>
              <a:t>The slopes of these four nights are 0.9-2.6 with an averaged value of 1.9, which means during this study that an increase of 0.1 in the ALW ratio would average lead to an increase of about 0.2 </a:t>
            </a:r>
            <a:r>
              <a:rPr lang="en-US" sz="2000" dirty="0" err="1"/>
              <a:t>μg</a:t>
            </a:r>
            <a:r>
              <a:rPr lang="en-US" sz="2000" dirty="0"/>
              <a:t> m</a:t>
            </a:r>
            <a:r>
              <a:rPr lang="en-US" sz="2000" baseline="30000" dirty="0"/>
              <a:t>-3</a:t>
            </a:r>
            <a:r>
              <a:rPr lang="en-US" sz="2000" dirty="0"/>
              <a:t> BSOA.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401FFE-361B-0DAA-3C0E-5E73D9C0674D}"/>
              </a:ext>
            </a:extLst>
          </p:cNvPr>
          <p:cNvSpPr txBox="1"/>
          <p:nvPr/>
        </p:nvSpPr>
        <p:spPr>
          <a:xfrm>
            <a:off x="9854214" y="4986744"/>
            <a:ext cx="2022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Question: Why?</a:t>
            </a:r>
          </a:p>
        </p:txBody>
      </p:sp>
    </p:spTree>
    <p:extLst>
      <p:ext uri="{BB962C8B-B14F-4D97-AF65-F5344CB8AC3E}">
        <p14:creationId xmlns:p14="http://schemas.microsoft.com/office/powerpoint/2010/main" val="348332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05A160-E5F5-4D5B-B8CE-3F7E2A45C8C2}" type="slidenum">
              <a:rPr lang="en-US" smtClean="0"/>
              <a:pPr eaLnBrk="1" hangingPunct="1"/>
              <a:t>2</a:t>
            </a:fld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781299" y="725408"/>
            <a:ext cx="6057900" cy="51435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Atmospheric Particulate Matter(PM)/Aerosols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836294" y="1364209"/>
            <a:ext cx="9947909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1953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1953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1953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1953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1953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953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953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953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953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dirty="0">
                <a:latin typeface="+mn-lt"/>
              </a:rPr>
              <a:t>Definition</a:t>
            </a:r>
            <a:r>
              <a:rPr lang="en-US" sz="2400" dirty="0">
                <a:latin typeface="+mn-lt"/>
              </a:rPr>
              <a:t>: An aerosol is a relatively stable suspension of fine solid or liquid particles in air. </a:t>
            </a:r>
          </a:p>
          <a:p>
            <a:r>
              <a:rPr lang="en-US" sz="2400" b="1" dirty="0">
                <a:latin typeface="+mn-lt"/>
              </a:rPr>
              <a:t>	Aerosol = Particles = Particulate Matter (PM) </a:t>
            </a:r>
          </a:p>
          <a:p>
            <a:r>
              <a:rPr lang="en-US" sz="2400" dirty="0">
                <a:latin typeface="+mn-lt"/>
              </a:rPr>
              <a:t>	</a:t>
            </a:r>
            <a:r>
              <a:rPr lang="en-US" sz="2400" b="1" dirty="0" err="1">
                <a:latin typeface="+mn-lt"/>
              </a:rPr>
              <a:t>PM</a:t>
            </a:r>
            <a:r>
              <a:rPr lang="en-US" sz="2400" b="1" baseline="-25000" dirty="0" err="1">
                <a:latin typeface="+mn-lt"/>
              </a:rPr>
              <a:t>x</a:t>
            </a:r>
            <a:r>
              <a:rPr lang="en-US" sz="2400" dirty="0">
                <a:latin typeface="+mn-lt"/>
              </a:rPr>
              <a:t>: particles with diameters smaller than x mm (e.g., PM</a:t>
            </a:r>
            <a:r>
              <a:rPr lang="en-US" sz="2400" baseline="-25000" dirty="0">
                <a:latin typeface="+mn-lt"/>
              </a:rPr>
              <a:t>1</a:t>
            </a:r>
            <a:r>
              <a:rPr lang="en-US" sz="2400" dirty="0">
                <a:latin typeface="+mn-lt"/>
              </a:rPr>
              <a:t>, PM</a:t>
            </a:r>
            <a:r>
              <a:rPr lang="en-US" sz="2400" baseline="-25000" dirty="0">
                <a:latin typeface="+mn-lt"/>
              </a:rPr>
              <a:t>2.5</a:t>
            </a:r>
            <a:r>
              <a:rPr lang="en-US" sz="2400" dirty="0">
                <a:latin typeface="+mn-lt"/>
              </a:rPr>
              <a:t>, PM</a:t>
            </a:r>
            <a:r>
              <a:rPr lang="en-US" sz="2400" baseline="-25000" dirty="0">
                <a:latin typeface="+mn-lt"/>
              </a:rPr>
              <a:t>10</a:t>
            </a:r>
            <a:r>
              <a:rPr lang="en-US" sz="2400" dirty="0">
                <a:latin typeface="+mn-lt"/>
              </a:rPr>
              <a:t>) 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+mn-lt"/>
              </a:rPr>
              <a:t>PM range in diameters </a:t>
            </a:r>
            <a:r>
              <a:rPr lang="en-US" sz="2400" dirty="0">
                <a:latin typeface="+mn-lt"/>
              </a:rPr>
              <a:t>from ~0.002 to 100 </a:t>
            </a:r>
            <a:r>
              <a:rPr lang="en-US" sz="2400" dirty="0" err="1">
                <a:latin typeface="+mn-lt"/>
              </a:rPr>
              <a:t>μm</a:t>
            </a:r>
            <a:r>
              <a:rPr lang="en-US" sz="2400" dirty="0">
                <a:latin typeface="+mn-lt"/>
              </a:rPr>
              <a:t> (2 – 100,000 nm) and may be in a solid or liquid state. (Gas  ---   Aerosol  --- Fog or Cloud Droplet)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An aerosol can be envisioned as a population of particles consisting of  “k” molecules or monomers.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C4909B-4B0A-41FD-34AA-3322C7C2C184}"/>
              </a:ext>
            </a:extLst>
          </p:cNvPr>
          <p:cNvSpPr/>
          <p:nvPr/>
        </p:nvSpPr>
        <p:spPr>
          <a:xfrm>
            <a:off x="0" y="0"/>
            <a:ext cx="12192000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Introduction and Fundamentals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1BA213-3F56-2EBF-3619-0EAB78D66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911" y="5506491"/>
            <a:ext cx="5468377" cy="121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5823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37EDEE-27BF-2FF7-B573-811488E15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20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44177E-7197-597B-0C08-8D5E92020B73}"/>
              </a:ext>
            </a:extLst>
          </p:cNvPr>
          <p:cNvSpPr/>
          <p:nvPr/>
        </p:nvSpPr>
        <p:spPr>
          <a:xfrm>
            <a:off x="0" y="1"/>
            <a:ext cx="12192000" cy="54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2. Aerosol evolution under fog conditions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439346-7FB6-C343-CC70-86CDF2C584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35" t="9770" r="11902" b="4865"/>
          <a:stretch/>
        </p:blipFill>
        <p:spPr bwMode="auto">
          <a:xfrm>
            <a:off x="349256" y="1855495"/>
            <a:ext cx="4045990" cy="2922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9BDAF9-6A10-B15C-C2A9-DCA4F200178C}"/>
              </a:ext>
            </a:extLst>
          </p:cNvPr>
          <p:cNvSpPr txBox="1"/>
          <p:nvPr/>
        </p:nvSpPr>
        <p:spPr>
          <a:xfrm>
            <a:off x="4902680" y="1041938"/>
            <a:ext cx="609904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The increased RH (or ALW):</a:t>
            </a:r>
          </a:p>
          <a:p>
            <a:endParaRPr lang="en-US" sz="2000" dirty="0"/>
          </a:p>
          <a:p>
            <a:pPr marL="342900" indent="-342900">
              <a:buAutoNum type="arabicParenBoth"/>
            </a:pPr>
            <a:r>
              <a:rPr lang="en-US" sz="2000" dirty="0"/>
              <a:t>provides more medium for gas-soluble species to dissolve and also reduces the viscosity and increases the diffusivity of the quasi-aqueous organic reactant molecules, </a:t>
            </a:r>
            <a:r>
              <a:rPr lang="en-US" sz="2000" b="1" dirty="0">
                <a:solidFill>
                  <a:srgbClr val="FF0000"/>
                </a:solidFill>
              </a:rPr>
              <a:t>increasing the aerosol bulk reaction rate </a:t>
            </a:r>
            <a:r>
              <a:rPr lang="en-US" sz="2000" dirty="0"/>
              <a:t>to produce more BSOA, </a:t>
            </a:r>
          </a:p>
          <a:p>
            <a:pPr marL="342900" indent="-342900">
              <a:buAutoNum type="arabicParenBoth"/>
            </a:pPr>
            <a:endParaRPr lang="en-US" sz="2000" dirty="0"/>
          </a:p>
          <a:p>
            <a:pPr marL="342900" indent="-342900">
              <a:buAutoNum type="arabicParenBoth"/>
            </a:pPr>
            <a:r>
              <a:rPr lang="en-US" sz="2000" dirty="0"/>
              <a:t>and/or reduces the viscosity and increases the diffusivity of </a:t>
            </a:r>
            <a:r>
              <a:rPr lang="en-US" sz="2000" b="1" dirty="0">
                <a:solidFill>
                  <a:srgbClr val="FF0000"/>
                </a:solidFill>
              </a:rPr>
              <a:t>small size BSOA aerosol or related organic matter</a:t>
            </a:r>
            <a:r>
              <a:rPr lang="en-US" sz="2000" dirty="0"/>
              <a:t> (such as highly oxygenated organic molecules [HOMs]), which would be more easily or </a:t>
            </a:r>
            <a:r>
              <a:rPr lang="en-US" sz="2000" b="1" dirty="0">
                <a:solidFill>
                  <a:srgbClr val="FF0000"/>
                </a:solidFill>
              </a:rPr>
              <a:t>quickly dissolved into ALW</a:t>
            </a:r>
            <a:r>
              <a:rPr lang="en-US" sz="2000" dirty="0"/>
              <a:t> and mixed with other inorganic/organic components and enhance the particle mass/size growth, which in turn are measured by the HR-ToF-AMS</a:t>
            </a:r>
          </a:p>
        </p:txBody>
      </p:sp>
    </p:spTree>
    <p:extLst>
      <p:ext uri="{BB962C8B-B14F-4D97-AF65-F5344CB8AC3E}">
        <p14:creationId xmlns:p14="http://schemas.microsoft.com/office/powerpoint/2010/main" val="3705634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286B9A-D897-9BD5-7606-451289059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21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772BED-F82F-0E03-24A5-63B7BEC69FA5}"/>
              </a:ext>
            </a:extLst>
          </p:cNvPr>
          <p:cNvSpPr/>
          <p:nvPr/>
        </p:nvSpPr>
        <p:spPr>
          <a:xfrm>
            <a:off x="0" y="1"/>
            <a:ext cx="12192000" cy="54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3. Aerosol from firework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D7757-7D87-9143-21D5-C9C2209F5F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1616" y="4502459"/>
            <a:ext cx="3817633" cy="22826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AC1395-AC3A-FD9E-F279-E50877938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27" y="790584"/>
            <a:ext cx="6109737" cy="30385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51F728-08B0-FCC6-C4A6-4382C811C223}"/>
              </a:ext>
            </a:extLst>
          </p:cNvPr>
          <p:cNvSpPr txBox="1"/>
          <p:nvPr/>
        </p:nvSpPr>
        <p:spPr>
          <a:xfrm>
            <a:off x="559070" y="4282312"/>
            <a:ext cx="62242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Times New Roman" panose="02020603050405020304" pitchFamily="18" charset="0"/>
              </a:rPr>
              <a:t>The highest Potassium (K) concentration occurred on the night of July 4;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Times New Roman" panose="02020603050405020304" pitchFamily="18" charset="0"/>
              </a:rPr>
              <a:t>The observed concentrations of </a:t>
            </a:r>
            <a:r>
              <a:rPr lang="en-US" sz="2200" b="1" dirty="0">
                <a:solidFill>
                  <a:srgbClr val="FF0000"/>
                </a:solidFill>
                <a:cs typeface="Times New Roman" panose="02020603050405020304" pitchFamily="18" charset="0"/>
              </a:rPr>
              <a:t>K</a:t>
            </a:r>
            <a:r>
              <a:rPr lang="en-US" sz="2200" dirty="0">
                <a:cs typeface="Times New Roman" panose="02020603050405020304" pitchFamily="18" charset="0"/>
              </a:rPr>
              <a:t> were as high as 17.4 μg m</a:t>
            </a:r>
            <a:r>
              <a:rPr lang="en-US" sz="2200" baseline="30000" dirty="0">
                <a:cs typeface="Times New Roman" panose="02020603050405020304" pitchFamily="18" charset="0"/>
              </a:rPr>
              <a:t>–3 </a:t>
            </a:r>
            <a:r>
              <a:rPr lang="en-US" sz="2200" dirty="0">
                <a:cs typeface="Times New Roman" panose="02020603050405020304" pitchFamily="18" charset="0"/>
              </a:rPr>
              <a:t>(July 5 00:00 EDT), which is about </a:t>
            </a:r>
            <a:r>
              <a:rPr lang="en-US" sz="2200" b="1" dirty="0">
                <a:solidFill>
                  <a:srgbClr val="FF0000"/>
                </a:solidFill>
                <a:cs typeface="Times New Roman" panose="02020603050405020304" pitchFamily="18" charset="0"/>
              </a:rPr>
              <a:t>350</a:t>
            </a:r>
            <a:r>
              <a:rPr lang="en-US" sz="2200" dirty="0">
                <a:cs typeface="Times New Roman" panose="02020603050405020304" pitchFamily="18" charset="0"/>
              </a:rPr>
              <a:t> times the background value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E003C0-0518-9F86-8D0C-DB7C2E4D6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549" y="662023"/>
            <a:ext cx="4330524" cy="369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20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1F2DA6-94AB-A2CE-2238-5ED69A21E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22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194143-B0C7-2C5E-E7D7-DC3E17437E69}"/>
              </a:ext>
            </a:extLst>
          </p:cNvPr>
          <p:cNvSpPr/>
          <p:nvPr/>
        </p:nvSpPr>
        <p:spPr>
          <a:xfrm>
            <a:off x="0" y="1"/>
            <a:ext cx="12192000" cy="54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3. Aerosol from firework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806C95-6990-4CFA-B209-36AFAA5D021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71" r="22559" b="4511"/>
          <a:stretch/>
        </p:blipFill>
        <p:spPr bwMode="auto">
          <a:xfrm>
            <a:off x="441178" y="982521"/>
            <a:ext cx="5519361" cy="5094873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E2C3ED-88CF-6E87-3848-5277B2DD5666}"/>
              </a:ext>
            </a:extLst>
          </p:cNvPr>
          <p:cNvSpPr/>
          <p:nvPr/>
        </p:nvSpPr>
        <p:spPr>
          <a:xfrm>
            <a:off x="6558306" y="1790151"/>
            <a:ext cx="534180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The averaged mass concentrations of total aerosol, organics, K, SO</a:t>
            </a:r>
            <a:r>
              <a:rPr lang="en-US" sz="2200" baseline="-25000" dirty="0">
                <a:solidFill>
                  <a:srgbClr val="000000"/>
                </a:solidFill>
                <a:cs typeface="Times New Roman" panose="02020603050405020304" pitchFamily="18" charset="0"/>
              </a:rPr>
              <a:t>4</a:t>
            </a:r>
            <a:r>
              <a:rPr lang="en-US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, NO</a:t>
            </a:r>
            <a:r>
              <a:rPr lang="en-US" sz="2200" baseline="-25000" dirty="0">
                <a:solidFill>
                  <a:srgbClr val="000000"/>
                </a:solidFill>
                <a:cs typeface="Times New Roman" panose="02020603050405020304" pitchFamily="18" charset="0"/>
              </a:rPr>
              <a:t>3</a:t>
            </a:r>
            <a:r>
              <a:rPr lang="en-US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, and Cl were all clearly elevated compared to earlier that day (July 4 9:00 to 17:00 EDT), increasing by factors of 6.5 (total), 2.7 (organics), 248 (K), 21 (SO</a:t>
            </a:r>
            <a:r>
              <a:rPr lang="en-US" sz="2200" baseline="-25000" dirty="0">
                <a:solidFill>
                  <a:srgbClr val="000000"/>
                </a:solidFill>
                <a:cs typeface="Times New Roman" panose="02020603050405020304" pitchFamily="18" charset="0"/>
              </a:rPr>
              <a:t>4</a:t>
            </a:r>
            <a:r>
              <a:rPr lang="en-US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), 20 (NO</a:t>
            </a:r>
            <a:r>
              <a:rPr lang="en-US" sz="2200" baseline="-25000" dirty="0">
                <a:solidFill>
                  <a:srgbClr val="000000"/>
                </a:solidFill>
                <a:cs typeface="Times New Roman" panose="02020603050405020304" pitchFamily="18" charset="0"/>
              </a:rPr>
              <a:t>3</a:t>
            </a:r>
            <a:r>
              <a:rPr lang="en-US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), and 280 (Cl)</a:t>
            </a:r>
          </a:p>
          <a:p>
            <a:pPr algn="just"/>
            <a:endParaRPr lang="en-US" sz="22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en-US" sz="2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262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6803E-9C19-17FC-0D08-1CC537FE5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23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FA80D7-B15B-7A0D-E12F-D1BC88B8F18F}"/>
              </a:ext>
            </a:extLst>
          </p:cNvPr>
          <p:cNvSpPr/>
          <p:nvPr/>
        </p:nvSpPr>
        <p:spPr>
          <a:xfrm>
            <a:off x="0" y="1"/>
            <a:ext cx="12192000" cy="54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3. Aerosol from firework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120F22-DA7D-BB5D-F11D-088EC985DC2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56" t="9392" r="11973" b="3963"/>
          <a:stretch/>
        </p:blipFill>
        <p:spPr bwMode="auto">
          <a:xfrm>
            <a:off x="6276054" y="1201106"/>
            <a:ext cx="4357401" cy="27354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7FCA3A-653D-BF21-B868-E99723452BB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744" y="1094574"/>
            <a:ext cx="4662640" cy="2841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F0E87D-D536-C480-575D-C20B4E51C1D5}"/>
              </a:ext>
            </a:extLst>
          </p:cNvPr>
          <p:cNvSpPr/>
          <p:nvPr/>
        </p:nvSpPr>
        <p:spPr>
          <a:xfrm>
            <a:off x="798989" y="4215578"/>
            <a:ext cx="1059402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cs typeface="Times New Roman" panose="02020603050405020304" pitchFamily="18" charset="0"/>
              </a:rPr>
              <a:t>The most of Independence Day FW PM</a:t>
            </a:r>
            <a:r>
              <a:rPr lang="en-US" sz="2200" baseline="-25000" dirty="0">
                <a:cs typeface="Times New Roman" panose="02020603050405020304" pitchFamily="18" charset="0"/>
              </a:rPr>
              <a:t>1</a:t>
            </a:r>
            <a:r>
              <a:rPr lang="en-US" sz="2200" dirty="0">
                <a:cs typeface="Times New Roman" panose="02020603050405020304" pitchFamily="18" charset="0"/>
              </a:rPr>
              <a:t> aerosols measured were in the size range of 50 to 250 nm with mass size distribution in the range of 200–500 nm; </a:t>
            </a:r>
            <a:r>
              <a:rPr lang="en-US" sz="2200" b="1" dirty="0">
                <a:solidFill>
                  <a:srgbClr val="FF0000"/>
                </a:solidFill>
                <a:cs typeface="Times New Roman" panose="02020603050405020304" pitchFamily="18" charset="0"/>
              </a:rPr>
              <a:t>(recall the different number vs. mass distribution)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200" dirty="0"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cs typeface="Times New Roman" panose="02020603050405020304" pitchFamily="18" charset="0"/>
              </a:rPr>
              <a:t>Different mode diameters for the different chemical components indicate a nonuniform mixing state for organics and inorganics, suggesting different sources of freshly emitted aerosols associated with FW displays.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42E32-3B3E-00F6-92AE-5B1B9750225A}"/>
              </a:ext>
            </a:extLst>
          </p:cNvPr>
          <p:cNvSpPr txBox="1"/>
          <p:nvPr/>
        </p:nvSpPr>
        <p:spPr>
          <a:xfrm>
            <a:off x="2668555" y="719668"/>
            <a:ext cx="1207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SMPS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D9FFDD-A986-15CC-6D79-BF6FFAC208AA}"/>
              </a:ext>
            </a:extLst>
          </p:cNvPr>
          <p:cNvSpPr txBox="1"/>
          <p:nvPr/>
        </p:nvSpPr>
        <p:spPr>
          <a:xfrm>
            <a:off x="7331195" y="814660"/>
            <a:ext cx="2653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AMS data: external mixed</a:t>
            </a:r>
          </a:p>
        </p:txBody>
      </p:sp>
    </p:spTree>
    <p:extLst>
      <p:ext uri="{BB962C8B-B14F-4D97-AF65-F5344CB8AC3E}">
        <p14:creationId xmlns:p14="http://schemas.microsoft.com/office/powerpoint/2010/main" val="120227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DEE703-582D-6C64-8D5D-FFE37E806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24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951843-BDB9-0B34-1090-AEDFD0367460}"/>
              </a:ext>
            </a:extLst>
          </p:cNvPr>
          <p:cNvSpPr/>
          <p:nvPr/>
        </p:nvSpPr>
        <p:spPr>
          <a:xfrm>
            <a:off x="0" y="1"/>
            <a:ext cx="12192000" cy="54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3. Aerosol from firework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2142D4-7ACC-7342-88B3-5027F0B5FD5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68" t="8120" r="11003" b="9347"/>
          <a:stretch/>
        </p:blipFill>
        <p:spPr bwMode="auto">
          <a:xfrm>
            <a:off x="198932" y="1098204"/>
            <a:ext cx="6864340" cy="33257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D8F65D-55F4-B253-A3D8-B4825005E49D}"/>
              </a:ext>
            </a:extLst>
          </p:cNvPr>
          <p:cNvSpPr/>
          <p:nvPr/>
        </p:nvSpPr>
        <p:spPr>
          <a:xfrm>
            <a:off x="7375849" y="1250815"/>
            <a:ext cx="4691425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cs typeface="Times New Roman" panose="02020603050405020304" pitchFamily="18" charset="0"/>
              </a:rPr>
              <a:t>L</a:t>
            </a:r>
            <a:r>
              <a:rPr lang="en-US" sz="2000" dirty="0">
                <a:cs typeface="Times New Roman" panose="02020603050405020304" pitchFamily="18" charset="0"/>
              </a:rPr>
              <a:t>ocal background ((NH</a:t>
            </a:r>
            <a:r>
              <a:rPr lang="en-US" sz="2000" baseline="-25000" dirty="0">
                <a:cs typeface="Times New Roman" panose="02020603050405020304" pitchFamily="18" charset="0"/>
              </a:rPr>
              <a:t>4</a:t>
            </a:r>
            <a:r>
              <a:rPr lang="en-US" sz="2000" dirty="0">
                <a:cs typeface="Times New Roman" panose="02020603050405020304" pitchFamily="18" charset="0"/>
              </a:rPr>
              <a:t>)</a:t>
            </a:r>
            <a:r>
              <a:rPr lang="en-US" sz="2000" baseline="-25000" dirty="0">
                <a:cs typeface="Times New Roman" panose="02020603050405020304" pitchFamily="18" charset="0"/>
              </a:rPr>
              <a:t>2</a:t>
            </a:r>
            <a:r>
              <a:rPr lang="en-US" sz="2000" dirty="0">
                <a:cs typeface="Times New Roman" panose="02020603050405020304" pitchFamily="18" charset="0"/>
              </a:rPr>
              <a:t>SO</a:t>
            </a:r>
            <a:r>
              <a:rPr lang="en-US" sz="2000" baseline="-25000" dirty="0">
                <a:cs typeface="Times New Roman" panose="02020603050405020304" pitchFamily="18" charset="0"/>
              </a:rPr>
              <a:t>4</a:t>
            </a:r>
            <a:r>
              <a:rPr lang="en-US" sz="2000" dirty="0">
                <a:cs typeface="Times New Roman" panose="02020603050405020304" pitchFamily="18" charset="0"/>
              </a:rPr>
              <a:t>, NH</a:t>
            </a:r>
            <a:r>
              <a:rPr lang="en-US" sz="2000" baseline="-25000" dirty="0">
                <a:cs typeface="Times New Roman" panose="02020603050405020304" pitchFamily="18" charset="0"/>
              </a:rPr>
              <a:t>4</a:t>
            </a:r>
            <a:r>
              <a:rPr lang="en-US" sz="2000" dirty="0">
                <a:cs typeface="Times New Roman" panose="02020603050405020304" pitchFamily="18" charset="0"/>
              </a:rPr>
              <a:t>O</a:t>
            </a:r>
            <a:r>
              <a:rPr lang="en-US" sz="2000" baseline="-25000" dirty="0">
                <a:cs typeface="Times New Roman" panose="02020603050405020304" pitchFamily="18" charset="0"/>
              </a:rPr>
              <a:t>3</a:t>
            </a:r>
            <a:r>
              <a:rPr lang="en-US" sz="2000" dirty="0">
                <a:cs typeface="Times New Roman" panose="02020603050405020304" pitchFamily="18" charset="0"/>
              </a:rPr>
              <a:t>, OOA) concentration contributed about 13% of total PM during the FW significantly influenced period;</a:t>
            </a:r>
          </a:p>
          <a:p>
            <a:pPr marL="342900" indent="-3429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Traffic emissions and cooking contributed a relatively small amount, about 10%, of the total PM;</a:t>
            </a:r>
          </a:p>
          <a:p>
            <a:pPr marL="342900" indent="-3429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The biggest contribution came from FW burning, as inorganic K-containing compounds and FW-OOA comprised 77% of the total (36.3 of 47.0 μg m</a:t>
            </a:r>
            <a:r>
              <a:rPr lang="en-US" sz="2000" baseline="30000" dirty="0">
                <a:cs typeface="Times New Roman" panose="02020603050405020304" pitchFamily="18" charset="0"/>
              </a:rPr>
              <a:t>–3</a:t>
            </a:r>
            <a:r>
              <a:rPr lang="en-US" sz="2000" dirty="0">
                <a:cs typeface="Times New Roman" panose="02020603050405020304" pitchFamily="18" charset="0"/>
              </a:rPr>
              <a:t>), and among them inorganic K-containing species contributed 63% and FW-OOA another 14%.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565474-3AFF-349D-31C8-1D2B12B0E6AA}"/>
              </a:ext>
            </a:extLst>
          </p:cNvPr>
          <p:cNvSpPr txBox="1"/>
          <p:nvPr/>
        </p:nvSpPr>
        <p:spPr>
          <a:xfrm>
            <a:off x="454367" y="4600077"/>
            <a:ext cx="6353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Question: which one is primary aerosol? Which is second aerosol?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D1A133-4934-3CF6-E4DE-1D9563BA6708}"/>
              </a:ext>
            </a:extLst>
          </p:cNvPr>
          <p:cNvSpPr txBox="1"/>
          <p:nvPr/>
        </p:nvSpPr>
        <p:spPr>
          <a:xfrm>
            <a:off x="454366" y="5966321"/>
            <a:ext cx="6769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FW-OOA was also likely mixed with the aerosol produced by the burning of binding agents, such as dextrin, or the shell paper.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BCB6D4-37D3-7F52-FAA9-E4221B0A6FAC}"/>
              </a:ext>
            </a:extLst>
          </p:cNvPr>
          <p:cNvSpPr txBox="1"/>
          <p:nvPr/>
        </p:nvSpPr>
        <p:spPr>
          <a:xfrm>
            <a:off x="454366" y="5283199"/>
            <a:ext cx="387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Question: Possible source for FW-OOA?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DB02A1-1E67-6453-97A1-AABC4DD20EE3}"/>
              </a:ext>
            </a:extLst>
          </p:cNvPr>
          <p:cNvSpPr txBox="1"/>
          <p:nvPr/>
        </p:nvSpPr>
        <p:spPr>
          <a:xfrm>
            <a:off x="7118396" y="636539"/>
            <a:ext cx="3373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Sources Apportionment: </a:t>
            </a:r>
          </a:p>
        </p:txBody>
      </p:sp>
    </p:spTree>
    <p:extLst>
      <p:ext uri="{BB962C8B-B14F-4D97-AF65-F5344CB8AC3E}">
        <p14:creationId xmlns:p14="http://schemas.microsoft.com/office/powerpoint/2010/main" val="235603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424524-C137-63E4-C40B-BAA3015B5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25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ADE1BB-D27A-EEB4-7136-F345598577FD}"/>
              </a:ext>
            </a:extLst>
          </p:cNvPr>
          <p:cNvSpPr/>
          <p:nvPr/>
        </p:nvSpPr>
        <p:spPr>
          <a:xfrm>
            <a:off x="0" y="1"/>
            <a:ext cx="12192000" cy="54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3. Aerosol from firework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DFFD34-050C-A08A-DEF9-F163A2076B0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" t="6654" r="952"/>
          <a:stretch/>
        </p:blipFill>
        <p:spPr bwMode="auto">
          <a:xfrm>
            <a:off x="0" y="1653822"/>
            <a:ext cx="6493603" cy="35503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87372A-768E-51EF-DCDD-2ABC3F89E7A2}"/>
              </a:ext>
            </a:extLst>
          </p:cNvPr>
          <p:cNvSpPr/>
          <p:nvPr/>
        </p:nvSpPr>
        <p:spPr>
          <a:xfrm>
            <a:off x="6687845" y="986897"/>
            <a:ext cx="506618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During the late evening on Independence Day (July 4 21:00–23:00 EDT), the wind in the lower levels of the atmosphere (below 500 m) was weak and variable, mainly due to the dominant high pressure over New York State;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US" sz="2000" dirty="0"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High CNR values at the lowest measurement levels occurred above the ASRC sampling site on July 4 23:20.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US" sz="2000" dirty="0"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The firework emissions, which occurred in an environment with a nearly stable nocturnal boundary layer, resulted in high aerosol mass concentrations over the Albany area for several hours, lasting through the night.</a:t>
            </a:r>
          </a:p>
        </p:txBody>
      </p:sp>
    </p:spTree>
    <p:extLst>
      <p:ext uri="{BB962C8B-B14F-4D97-AF65-F5344CB8AC3E}">
        <p14:creationId xmlns:p14="http://schemas.microsoft.com/office/powerpoint/2010/main" val="2001184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351EC0-4486-D780-A81C-27B788344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26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F4AB7B-0659-E27F-ED9B-5BBC53B28E30}"/>
              </a:ext>
            </a:extLst>
          </p:cNvPr>
          <p:cNvSpPr/>
          <p:nvPr/>
        </p:nvSpPr>
        <p:spPr>
          <a:xfrm>
            <a:off x="0" y="1"/>
            <a:ext cx="12192000" cy="54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4. Aerosol evolution under heatwave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0D7567-5F67-07EF-EF1C-569BFB8BF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76" y="745410"/>
            <a:ext cx="5490456" cy="34661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E2E997-D74F-5285-68C0-74A8E059C867}"/>
              </a:ext>
            </a:extLst>
          </p:cNvPr>
          <p:cNvSpPr/>
          <p:nvPr/>
        </p:nvSpPr>
        <p:spPr>
          <a:xfrm>
            <a:off x="591682" y="4046445"/>
            <a:ext cx="2666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Schnell et al., PNAS, 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97414C-3B13-1376-9AB0-EC797C3DE5F6}"/>
              </a:ext>
            </a:extLst>
          </p:cNvPr>
          <p:cNvSpPr txBox="1"/>
          <p:nvPr/>
        </p:nvSpPr>
        <p:spPr>
          <a:xfrm>
            <a:off x="484374" y="4415002"/>
            <a:ext cx="49758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Co-occurrence of extremes in surface ozone, particulate matter, and temperature over eastern North America, which can synergistically worsen their health impacts beyond the sum of their individual effects. 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Any thoughts for the reasons?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4AB94B-4317-A129-972C-E84A636F8427}"/>
              </a:ext>
            </a:extLst>
          </p:cNvPr>
          <p:cNvSpPr txBox="1"/>
          <p:nvPr/>
        </p:nvSpPr>
        <p:spPr>
          <a:xfrm>
            <a:off x="6082138" y="907124"/>
            <a:ext cx="5271662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Persistently high temperature conditions most commonly happen under </a:t>
            </a:r>
            <a:r>
              <a:rPr lang="en-US" sz="2000" b="1" dirty="0">
                <a:solidFill>
                  <a:srgbClr val="FF0000"/>
                </a:solidFill>
              </a:rPr>
              <a:t>stagnant conditions </a:t>
            </a:r>
            <a:r>
              <a:rPr lang="en-US" sz="2000" dirty="0"/>
              <a:t>with weak surface winds (below 3.2 m s−1) and little or no precipitation (below 1 mm).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Stagnant conditions</a:t>
            </a:r>
            <a:r>
              <a:rPr lang="en-US" sz="2000" dirty="0"/>
              <a:t>, in conjunction with strong solar insolation, lead to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an increased photochemical reaction rate </a:t>
            </a:r>
            <a:r>
              <a:rPr lang="en-US" sz="2000" dirty="0"/>
              <a:t>between volatile organic compounds (VOCs) and oxidants like the hydroxyl radical (OH),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increased emissions</a:t>
            </a:r>
            <a:r>
              <a:rPr lang="en-US" sz="2000" dirty="0"/>
              <a:t> and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the accumulation</a:t>
            </a:r>
            <a:r>
              <a:rPr lang="en-US" sz="2000" dirty="0"/>
              <a:t> of anthropogenic nitrogen oxides (NOx), anthropogenic and biogenic VOC precursors, 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Thus, leading to an increased production of O3 and secondary organic aerosol (SOA)</a:t>
            </a: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B79C83E7-CBC6-3DE4-737E-C992980C8D3C}"/>
              </a:ext>
            </a:extLst>
          </p:cNvPr>
          <p:cNvSpPr/>
          <p:nvPr/>
        </p:nvSpPr>
        <p:spPr>
          <a:xfrm>
            <a:off x="11642765" y="25878"/>
            <a:ext cx="533400" cy="44974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1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7DFE9A-B440-B0AB-7D13-FD357ADA3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27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384127-C716-C7CA-BA3C-6501F0C7B3D1}"/>
              </a:ext>
            </a:extLst>
          </p:cNvPr>
          <p:cNvSpPr/>
          <p:nvPr/>
        </p:nvSpPr>
        <p:spPr>
          <a:xfrm>
            <a:off x="0" y="1"/>
            <a:ext cx="12192000" cy="54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4. Aerosol evolution under heatwave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3740547-8C63-5FB2-07FF-7DA96CC86F19}"/>
              </a:ext>
            </a:extLst>
          </p:cNvPr>
          <p:cNvGrpSpPr/>
          <p:nvPr/>
        </p:nvGrpSpPr>
        <p:grpSpPr>
          <a:xfrm>
            <a:off x="103909" y="1148902"/>
            <a:ext cx="7104707" cy="4919563"/>
            <a:chOff x="193110" y="874424"/>
            <a:chExt cx="6814637" cy="4270231"/>
          </a:xfrm>
        </p:grpSpPr>
        <p:pic>
          <p:nvPicPr>
            <p:cNvPr id="7" name="Picture 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7951E5A6-F227-3617-3466-15BDB7898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289" y="2979997"/>
              <a:ext cx="6338759" cy="21646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3E6D7B-BFCC-5F19-91FA-6E8239702AE7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393" t="8045" r="3199" b="6033"/>
            <a:stretch/>
          </p:blipFill>
          <p:spPr bwMode="auto">
            <a:xfrm>
              <a:off x="193110" y="874424"/>
              <a:ext cx="6814637" cy="210557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D24C47-6AD8-9E6D-2214-8B1F3209DCF6}"/>
              </a:ext>
            </a:extLst>
          </p:cNvPr>
          <p:cNvSpPr txBox="1"/>
          <p:nvPr/>
        </p:nvSpPr>
        <p:spPr>
          <a:xfrm>
            <a:off x="7395949" y="1299878"/>
            <a:ext cx="46601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cs typeface="Times New Roman" panose="02020603050405020304" pitchFamily="18" charset="0"/>
              </a:rPr>
              <a:t>BP1</a:t>
            </a:r>
            <a:r>
              <a:rPr lang="en-US" sz="2000" dirty="0">
                <a:cs typeface="Times New Roman" panose="02020603050405020304" pitchFamily="18" charset="0"/>
              </a:rPr>
              <a:t>: </a:t>
            </a:r>
            <a:r>
              <a:rPr lang="en-US" sz="2000" u="sng" dirty="0">
                <a:cs typeface="Times New Roman" panose="02020603050405020304" pitchFamily="18" charset="0"/>
              </a:rPr>
              <a:t>Background Period </a:t>
            </a:r>
            <a:r>
              <a:rPr lang="en-US" sz="2000" dirty="0">
                <a:cs typeface="Times New Roman" panose="02020603050405020304" pitchFamily="18" charset="0"/>
              </a:rPr>
              <a:t>- southerly winds and low aerosol mass concentration;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cs typeface="Times New Roman" panose="02020603050405020304" pitchFamily="18" charset="0"/>
              </a:rPr>
              <a:t>EPG</a:t>
            </a:r>
            <a:r>
              <a:rPr lang="en-US" sz="2000" dirty="0">
                <a:cs typeface="Times New Roman" panose="02020603050405020304" pitchFamily="18" charset="0"/>
              </a:rPr>
              <a:t>: </a:t>
            </a:r>
            <a:r>
              <a:rPr lang="en-US" sz="2000" u="sng" dirty="0">
                <a:cs typeface="Times New Roman" panose="02020603050405020304" pitchFamily="18" charset="0"/>
              </a:rPr>
              <a:t>Enhanced Period – Growth </a:t>
            </a:r>
            <a:r>
              <a:rPr lang="en-US" sz="2000" dirty="0">
                <a:cs typeface="Times New Roman" panose="02020603050405020304" pitchFamily="18" charset="0"/>
              </a:rPr>
              <a:t>- aerosol mass increasing and northerly winds (low WS);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cs typeface="Times New Roman" panose="02020603050405020304" pitchFamily="18" charset="0"/>
              </a:rPr>
              <a:t>EPM</a:t>
            </a:r>
            <a:r>
              <a:rPr lang="en-US" sz="2000" dirty="0">
                <a:cs typeface="Times New Roman" panose="02020603050405020304" pitchFamily="18" charset="0"/>
              </a:rPr>
              <a:t>: </a:t>
            </a:r>
            <a:r>
              <a:rPr lang="en-US" sz="2000" u="sng" dirty="0">
                <a:cs typeface="Times New Roman" panose="02020603050405020304" pitchFamily="18" charset="0"/>
              </a:rPr>
              <a:t>Enhanced Period – Mature </a:t>
            </a:r>
            <a:r>
              <a:rPr lang="en-US" sz="2000" dirty="0">
                <a:cs typeface="Times New Roman" panose="02020603050405020304" pitchFamily="18" charset="0"/>
              </a:rPr>
              <a:t>- aerosol mass relatively stable with low and variable winds;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cs typeface="Times New Roman" panose="02020603050405020304" pitchFamily="18" charset="0"/>
              </a:rPr>
              <a:t>EPD</a:t>
            </a:r>
            <a:r>
              <a:rPr lang="en-US" sz="2000" dirty="0">
                <a:cs typeface="Times New Roman" panose="02020603050405020304" pitchFamily="18" charset="0"/>
              </a:rPr>
              <a:t>: </a:t>
            </a:r>
            <a:r>
              <a:rPr lang="en-US" sz="2000" u="sng" dirty="0">
                <a:cs typeface="Times New Roman" panose="02020603050405020304" pitchFamily="18" charset="0"/>
              </a:rPr>
              <a:t>Enhanced Period – Decline </a:t>
            </a:r>
            <a:r>
              <a:rPr lang="en-US" sz="2000" dirty="0">
                <a:cs typeface="Times New Roman" panose="02020603050405020304" pitchFamily="18" charset="0"/>
              </a:rPr>
              <a:t>- aerosol mass dropped quickly;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cs typeface="Times New Roman" panose="02020603050405020304" pitchFamily="18" charset="0"/>
              </a:rPr>
              <a:t>BP2</a:t>
            </a:r>
            <a:r>
              <a:rPr lang="en-US" sz="2000" dirty="0">
                <a:cs typeface="Times New Roman" panose="02020603050405020304" pitchFamily="18" charset="0"/>
              </a:rPr>
              <a:t>: </a:t>
            </a:r>
            <a:r>
              <a:rPr lang="en-US" sz="2000" u="sng" dirty="0">
                <a:cs typeface="Times New Roman" panose="02020603050405020304" pitchFamily="18" charset="0"/>
              </a:rPr>
              <a:t>Background Period </a:t>
            </a:r>
            <a:r>
              <a:rPr lang="en-US" sz="2000" dirty="0">
                <a:cs typeface="Times New Roman" panose="02020603050405020304" pitchFamily="18" charset="0"/>
              </a:rPr>
              <a:t>-  Slightly stronger winds shifting south to north,  low aerosol mass.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FC1973-4FFB-4380-029A-EB609D75943C}"/>
              </a:ext>
            </a:extLst>
          </p:cNvPr>
          <p:cNvGrpSpPr/>
          <p:nvPr/>
        </p:nvGrpSpPr>
        <p:grpSpPr>
          <a:xfrm>
            <a:off x="886575" y="1183170"/>
            <a:ext cx="5116592" cy="4699073"/>
            <a:chOff x="775855" y="918212"/>
            <a:chExt cx="5116592" cy="437253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9FF8AC9-14AE-A2AA-0F64-B7A22D954E1E}"/>
                </a:ext>
              </a:extLst>
            </p:cNvPr>
            <p:cNvCxnSpPr>
              <a:cxnSpLocks/>
            </p:cNvCxnSpPr>
            <p:nvPr/>
          </p:nvCxnSpPr>
          <p:spPr>
            <a:xfrm>
              <a:off x="1703757" y="971945"/>
              <a:ext cx="0" cy="4318806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92D22FF-47D1-C51F-5266-573C5340C5DE}"/>
                </a:ext>
              </a:extLst>
            </p:cNvPr>
            <p:cNvCxnSpPr>
              <a:cxnSpLocks/>
            </p:cNvCxnSpPr>
            <p:nvPr/>
          </p:nvCxnSpPr>
          <p:spPr>
            <a:xfrm>
              <a:off x="2595066" y="971945"/>
              <a:ext cx="0" cy="4318806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65964C-F3F9-9379-9594-E4B82C818EBB}"/>
                </a:ext>
              </a:extLst>
            </p:cNvPr>
            <p:cNvCxnSpPr>
              <a:cxnSpLocks/>
            </p:cNvCxnSpPr>
            <p:nvPr/>
          </p:nvCxnSpPr>
          <p:spPr>
            <a:xfrm>
              <a:off x="4507037" y="971945"/>
              <a:ext cx="0" cy="4318806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D7D0B37-C75E-1B6E-0BD0-F927CCC03E95}"/>
                </a:ext>
              </a:extLst>
            </p:cNvPr>
            <p:cNvCxnSpPr>
              <a:cxnSpLocks/>
            </p:cNvCxnSpPr>
            <p:nvPr/>
          </p:nvCxnSpPr>
          <p:spPr>
            <a:xfrm>
              <a:off x="4680041" y="971945"/>
              <a:ext cx="0" cy="4318806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DA67CAF-19F7-3DB2-440F-0A38AB22904A}"/>
                </a:ext>
              </a:extLst>
            </p:cNvPr>
            <p:cNvCxnSpPr>
              <a:cxnSpLocks/>
            </p:cNvCxnSpPr>
            <p:nvPr/>
          </p:nvCxnSpPr>
          <p:spPr>
            <a:xfrm>
              <a:off x="4958104" y="971945"/>
              <a:ext cx="0" cy="4318806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650AE47-16EF-866F-3DEE-D702E72856F7}"/>
                </a:ext>
              </a:extLst>
            </p:cNvPr>
            <p:cNvCxnSpPr>
              <a:cxnSpLocks/>
            </p:cNvCxnSpPr>
            <p:nvPr/>
          </p:nvCxnSpPr>
          <p:spPr>
            <a:xfrm>
              <a:off x="5892447" y="918212"/>
              <a:ext cx="0" cy="4318806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BF8A5E8-17B3-9FC5-600A-4B07A2D0C2C9}"/>
                </a:ext>
              </a:extLst>
            </p:cNvPr>
            <p:cNvCxnSpPr>
              <a:cxnSpLocks/>
            </p:cNvCxnSpPr>
            <p:nvPr/>
          </p:nvCxnSpPr>
          <p:spPr>
            <a:xfrm>
              <a:off x="775855" y="2373746"/>
              <a:ext cx="945235" cy="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878D8AA-DD98-E941-AE9B-6C16B683A6E6}"/>
                </a:ext>
              </a:extLst>
            </p:cNvPr>
            <p:cNvCxnSpPr>
              <a:cxnSpLocks/>
            </p:cNvCxnSpPr>
            <p:nvPr/>
          </p:nvCxnSpPr>
          <p:spPr>
            <a:xfrm>
              <a:off x="1721090" y="2108200"/>
              <a:ext cx="873976" cy="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03A4019-2387-918B-AD25-8BFAEE280F0B}"/>
                </a:ext>
              </a:extLst>
            </p:cNvPr>
            <p:cNvCxnSpPr>
              <a:cxnSpLocks/>
            </p:cNvCxnSpPr>
            <p:nvPr/>
          </p:nvCxnSpPr>
          <p:spPr>
            <a:xfrm>
              <a:off x="2595066" y="1567873"/>
              <a:ext cx="1911971" cy="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62F522A-B08B-489A-323C-5274BD467D8F}"/>
                </a:ext>
              </a:extLst>
            </p:cNvPr>
            <p:cNvCxnSpPr>
              <a:cxnSpLocks/>
            </p:cNvCxnSpPr>
            <p:nvPr/>
          </p:nvCxnSpPr>
          <p:spPr>
            <a:xfrm>
              <a:off x="4931470" y="2373746"/>
              <a:ext cx="960977" cy="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B203B04-D48E-1EEA-F57D-4A31DC4F6618}"/>
                </a:ext>
              </a:extLst>
            </p:cNvPr>
            <p:cNvCxnSpPr>
              <a:cxnSpLocks/>
            </p:cNvCxnSpPr>
            <p:nvPr/>
          </p:nvCxnSpPr>
          <p:spPr>
            <a:xfrm>
              <a:off x="4496188" y="1976582"/>
              <a:ext cx="172127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 Box 2">
            <a:extLst>
              <a:ext uri="{FF2B5EF4-FFF2-40B4-BE49-F238E27FC236}">
                <a16:creationId xmlns:a16="http://schemas.microsoft.com/office/drawing/2014/main" id="{ECFEB3BD-A1B2-85D0-E5C8-A0A104EA6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084" y="2359811"/>
            <a:ext cx="614215" cy="26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BP1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Text Box 2">
            <a:extLst>
              <a:ext uri="{FF2B5EF4-FFF2-40B4-BE49-F238E27FC236}">
                <a16:creationId xmlns:a16="http://schemas.microsoft.com/office/drawing/2014/main" id="{5F5BADA4-1997-81D7-DAF5-0EEFBF293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2479" y="2012068"/>
            <a:ext cx="614215" cy="26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EPG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9650EF41-D191-56E5-5F10-26172559C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428" y="1468827"/>
            <a:ext cx="762749" cy="26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EPM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15D1B947-5808-7D52-F92D-04FFAD7AF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184" y="2383183"/>
            <a:ext cx="614215" cy="26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BP</a:t>
            </a: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F10A258B-5987-3E03-20FC-25EE83574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4192" y="2003227"/>
            <a:ext cx="762749" cy="26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EPD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2C7D67-7E0B-1A5C-E9E5-517011B0FECC}"/>
              </a:ext>
            </a:extLst>
          </p:cNvPr>
          <p:cNvSpPr txBox="1"/>
          <p:nvPr/>
        </p:nvSpPr>
        <p:spPr>
          <a:xfrm>
            <a:off x="708099" y="6330427"/>
            <a:ext cx="45588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Why to sperate into different periods?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327532-DC73-70F1-A99E-108936984B6A}"/>
              </a:ext>
            </a:extLst>
          </p:cNvPr>
          <p:cNvSpPr txBox="1"/>
          <p:nvPr/>
        </p:nvSpPr>
        <p:spPr>
          <a:xfrm>
            <a:off x="5266940" y="6337713"/>
            <a:ext cx="51040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</a:rPr>
              <a:t>Each period for different processing. 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0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B335FD-2942-BF23-1D2C-B69E0023F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28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9CB60C-F7F6-81B9-33D9-795218C18A38}"/>
              </a:ext>
            </a:extLst>
          </p:cNvPr>
          <p:cNvSpPr/>
          <p:nvPr/>
        </p:nvSpPr>
        <p:spPr>
          <a:xfrm>
            <a:off x="0" y="1"/>
            <a:ext cx="12192000" cy="54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4. Aerosol evolution under heatwave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9CA155-D3A7-F919-6B68-E098743D150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53" t="10195" r="5153" b="7"/>
          <a:stretch/>
        </p:blipFill>
        <p:spPr bwMode="auto">
          <a:xfrm>
            <a:off x="307108" y="1242996"/>
            <a:ext cx="6344834" cy="19575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C609DD6-39BF-68D6-214C-CF8DF5C77B04}"/>
              </a:ext>
            </a:extLst>
          </p:cNvPr>
          <p:cNvCxnSpPr/>
          <p:nvPr/>
        </p:nvCxnSpPr>
        <p:spPr>
          <a:xfrm flipV="1">
            <a:off x="1008524" y="1727199"/>
            <a:ext cx="1948873" cy="100676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368D21F-48F7-798E-15CF-5D3A5FE4C4AA}"/>
              </a:ext>
            </a:extLst>
          </p:cNvPr>
          <p:cNvSpPr txBox="1"/>
          <p:nvPr/>
        </p:nvSpPr>
        <p:spPr>
          <a:xfrm>
            <a:off x="933421" y="1764479"/>
            <a:ext cx="1619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Aerosol growth</a:t>
            </a:r>
          </a:p>
        </p:txBody>
      </p:sp>
      <p:pic>
        <p:nvPicPr>
          <p:cNvPr id="9" name="Picture 8" descr="A screenshot of a map&#10;&#10;Description automatically generated">
            <a:extLst>
              <a:ext uri="{FF2B5EF4-FFF2-40B4-BE49-F238E27FC236}">
                <a16:creationId xmlns:a16="http://schemas.microsoft.com/office/drawing/2014/main" id="{11DFCEFE-2FD7-16E8-6EC6-662205D39E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61" t="7761" r="12652" b="7861"/>
          <a:stretch/>
        </p:blipFill>
        <p:spPr>
          <a:xfrm>
            <a:off x="59218" y="3272956"/>
            <a:ext cx="7219037" cy="30262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4DA0A8-EA68-2447-573C-EF1D4A0363EF}"/>
              </a:ext>
            </a:extLst>
          </p:cNvPr>
          <p:cNvSpPr/>
          <p:nvPr/>
        </p:nvSpPr>
        <p:spPr>
          <a:xfrm>
            <a:off x="7341149" y="1474644"/>
            <a:ext cx="4791633" cy="4138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BP1: lowest aerosol mass with highest SO</a:t>
            </a:r>
            <a:r>
              <a:rPr lang="en-US" sz="2000" baseline="-25000" dirty="0">
                <a:ea typeface="DengXian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 mass fraction (about 27%);</a:t>
            </a:r>
          </a:p>
          <a:p>
            <a:pPr marL="342900" indent="-342900" algn="just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BP1 to EPG then to EPM: the aerosol total mass, organic mass and SO</a:t>
            </a:r>
            <a:r>
              <a:rPr lang="en-US" sz="2000" baseline="-25000" dirty="0">
                <a:cs typeface="Times New Roman" panose="02020603050405020304" pitchFamily="18" charset="0"/>
              </a:rPr>
              <a:t>4</a:t>
            </a:r>
            <a:r>
              <a:rPr lang="en-US" sz="2000" dirty="0">
                <a:cs typeface="Times New Roman" panose="02020603050405020304" pitchFamily="18" charset="0"/>
              </a:rPr>
              <a:t> mass concentrations keep increasing, and particles increase in size.</a:t>
            </a:r>
          </a:p>
          <a:p>
            <a:pPr marL="342900" indent="-342900" algn="just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EPG: LO-OOA largest fraction; EPM: MO-OOA largest fraction.</a:t>
            </a:r>
          </a:p>
          <a:p>
            <a:pPr marL="342900" indent="-342900" algn="just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EPD: Large size aerosol particles quickly clear out.</a:t>
            </a:r>
          </a:p>
        </p:txBody>
      </p:sp>
    </p:spTree>
    <p:extLst>
      <p:ext uri="{BB962C8B-B14F-4D97-AF65-F5344CB8AC3E}">
        <p14:creationId xmlns:p14="http://schemas.microsoft.com/office/powerpoint/2010/main" val="3064921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994947-BD6E-4F1D-A4AF-81D6683EE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66309-D22E-36FC-9A76-A0CB75B59A01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3" t="7243" r="9769" b="2670"/>
          <a:stretch/>
        </p:blipFill>
        <p:spPr bwMode="auto">
          <a:xfrm>
            <a:off x="7708392" y="758952"/>
            <a:ext cx="3474720" cy="26060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B9826D-8EDD-97B7-693A-7141627A5E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20" t="7127" r="2756" b="5573"/>
          <a:stretch/>
        </p:blipFill>
        <p:spPr>
          <a:xfrm>
            <a:off x="50735" y="998157"/>
            <a:ext cx="6906233" cy="2508836"/>
          </a:xfrm>
          <a:prstGeom prst="rect">
            <a:avLst/>
          </a:prstGeom>
        </p:spPr>
      </p:pic>
      <p:pic>
        <p:nvPicPr>
          <p:cNvPr id="7" name="Picture 6" descr="A picture containing sitting&#10;&#10;Description automatically generated">
            <a:extLst>
              <a:ext uri="{FF2B5EF4-FFF2-40B4-BE49-F238E27FC236}">
                <a16:creationId xmlns:a16="http://schemas.microsoft.com/office/drawing/2014/main" id="{CC50EE96-3402-9E1C-5C7C-8D2CC28624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23" t="7323" r="4489" b="7743"/>
          <a:stretch/>
        </p:blipFill>
        <p:spPr>
          <a:xfrm>
            <a:off x="79828" y="3578169"/>
            <a:ext cx="6804253" cy="26072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1C1E08-C360-A888-1F4B-76214C1E2A56}"/>
              </a:ext>
            </a:extLst>
          </p:cNvPr>
          <p:cNvSpPr/>
          <p:nvPr/>
        </p:nvSpPr>
        <p:spPr>
          <a:xfrm>
            <a:off x="6956968" y="3365006"/>
            <a:ext cx="5242168" cy="311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High correlation coefficient between LO-OOA and </a:t>
            </a:r>
            <a:r>
              <a:rPr lang="en-US" sz="2000" dirty="0">
                <a:cs typeface="Times New Roman" panose="02020603050405020304" pitchFamily="18" charset="0"/>
              </a:rPr>
              <a:t>anthropogenic VOCs (methanol, acetone, acetaldehyde, toluene, acetone, and benzene);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en-US" sz="2000" baseline="-25000" dirty="0">
                <a:ea typeface="DengXia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 and </a:t>
            </a:r>
            <a:r>
              <a:rPr lang="en-US" sz="2000" dirty="0">
                <a:cs typeface="Times New Roman" panose="02020603050405020304" pitchFamily="18" charset="0"/>
              </a:rPr>
              <a:t>anthropogenic </a:t>
            </a: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VOCs also behaved similarly during heat wave period;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Periods of high </a:t>
            </a:r>
            <a:r>
              <a:rPr lang="en-US" sz="2000" dirty="0">
                <a:cs typeface="Times New Roman" panose="02020603050405020304" pitchFamily="18" charset="0"/>
              </a:rPr>
              <a:t>isoprene during late afternoon (max 40ppb), but no sign of significant IEPOX-SOA from 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74B7AD-D29B-997C-042F-5BBE35E9D66A}"/>
              </a:ext>
            </a:extLst>
          </p:cNvPr>
          <p:cNvSpPr txBox="1"/>
          <p:nvPr/>
        </p:nvSpPr>
        <p:spPr>
          <a:xfrm>
            <a:off x="11680054" y="6525960"/>
            <a:ext cx="591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4E4D40-F1A8-8393-EF36-97D67D547520}"/>
              </a:ext>
            </a:extLst>
          </p:cNvPr>
          <p:cNvSpPr txBox="1"/>
          <p:nvPr/>
        </p:nvSpPr>
        <p:spPr>
          <a:xfrm>
            <a:off x="4092606" y="3837131"/>
            <a:ext cx="1287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Colored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48036B-5768-FAB6-975F-9C19D857892D}"/>
              </a:ext>
            </a:extLst>
          </p:cNvPr>
          <p:cNvSpPr/>
          <p:nvPr/>
        </p:nvSpPr>
        <p:spPr>
          <a:xfrm>
            <a:off x="0" y="1"/>
            <a:ext cx="12192000" cy="54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4. Aerosol evolution under heatwave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329A05-356B-A926-7D79-F8B627FA0B59}"/>
              </a:ext>
            </a:extLst>
          </p:cNvPr>
          <p:cNvSpPr txBox="1"/>
          <p:nvPr/>
        </p:nvSpPr>
        <p:spPr>
          <a:xfrm>
            <a:off x="1879092" y="6410631"/>
            <a:ext cx="6135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Others’ founding maybe not work for you!!</a:t>
            </a:r>
          </a:p>
        </p:txBody>
      </p:sp>
    </p:spTree>
    <p:extLst>
      <p:ext uri="{BB962C8B-B14F-4D97-AF65-F5344CB8AC3E}">
        <p14:creationId xmlns:p14="http://schemas.microsoft.com/office/powerpoint/2010/main" val="100426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A1BD84-FC5D-3E1E-B38D-72722398A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C16BD8-CA48-083F-B40C-E8357C0DF5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74" t="7739" r="43930" b="60424"/>
          <a:stretch/>
        </p:blipFill>
        <p:spPr>
          <a:xfrm>
            <a:off x="473621" y="1894400"/>
            <a:ext cx="2353371" cy="22096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90F6F2-7092-62F7-9D70-89F0D2037058}"/>
              </a:ext>
            </a:extLst>
          </p:cNvPr>
          <p:cNvSpPr/>
          <p:nvPr/>
        </p:nvSpPr>
        <p:spPr>
          <a:xfrm>
            <a:off x="0" y="0"/>
            <a:ext cx="12192000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Aerosol properties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1DA32D-21B7-CAE5-7655-731EC6A214C2}"/>
              </a:ext>
            </a:extLst>
          </p:cNvPr>
          <p:cNvSpPr txBox="1"/>
          <p:nvPr/>
        </p:nvSpPr>
        <p:spPr>
          <a:xfrm>
            <a:off x="3480223" y="748039"/>
            <a:ext cx="3592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For ambient aerosol, what do we generally measure?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E867E0-4918-7BFB-8E6D-33214943DEC7}"/>
              </a:ext>
            </a:extLst>
          </p:cNvPr>
          <p:cNvSpPr/>
          <p:nvPr/>
        </p:nvSpPr>
        <p:spPr>
          <a:xfrm>
            <a:off x="3704253" y="2029968"/>
            <a:ext cx="3144603" cy="42976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Mass concentration (µg m</a:t>
            </a:r>
            <a:r>
              <a:rPr lang="en-US" baseline="30000" dirty="0">
                <a:solidFill>
                  <a:schemeClr val="tx1"/>
                </a:solidFill>
              </a:rPr>
              <a:t>-3</a:t>
            </a:r>
            <a:r>
              <a:rPr lang="en-US" dirty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01629C-1033-0D37-46F7-25867B57D43F}"/>
              </a:ext>
            </a:extLst>
          </p:cNvPr>
          <p:cNvSpPr/>
          <p:nvPr/>
        </p:nvSpPr>
        <p:spPr>
          <a:xfrm>
            <a:off x="3704253" y="2787650"/>
            <a:ext cx="3144603" cy="42976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number concentration (# m</a:t>
            </a:r>
            <a:r>
              <a:rPr lang="en-US" baseline="30000" dirty="0">
                <a:solidFill>
                  <a:schemeClr val="tx1"/>
                </a:solidFill>
              </a:rPr>
              <a:t>-3</a:t>
            </a:r>
            <a:r>
              <a:rPr lang="en-US" dirty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77745E-B26B-D1A6-2F3C-9A11695197AB}"/>
              </a:ext>
            </a:extLst>
          </p:cNvPr>
          <p:cNvSpPr/>
          <p:nvPr/>
        </p:nvSpPr>
        <p:spPr>
          <a:xfrm>
            <a:off x="3704252" y="3474720"/>
            <a:ext cx="3144603" cy="42976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Size distribution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A3464ED-DF63-AAA3-EDFF-5A3663603A13}"/>
              </a:ext>
            </a:extLst>
          </p:cNvPr>
          <p:cNvSpPr/>
          <p:nvPr/>
        </p:nvSpPr>
        <p:spPr>
          <a:xfrm>
            <a:off x="3704252" y="4232402"/>
            <a:ext cx="3144603" cy="42976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Chemical compounds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2072A1-4C40-17B2-6197-5D03698345C6}"/>
              </a:ext>
            </a:extLst>
          </p:cNvPr>
          <p:cNvSpPr txBox="1"/>
          <p:nvPr/>
        </p:nvSpPr>
        <p:spPr>
          <a:xfrm>
            <a:off x="8026314" y="748039"/>
            <a:ext cx="3592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What do we want from these measurements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78B0AD7-6C3B-083D-B113-8C12E46D1C26}"/>
              </a:ext>
            </a:extLst>
          </p:cNvPr>
          <p:cNvSpPr/>
          <p:nvPr/>
        </p:nvSpPr>
        <p:spPr>
          <a:xfrm>
            <a:off x="8026317" y="2029968"/>
            <a:ext cx="3144603" cy="42976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Aerosol source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07D66A5-F3D5-227A-0900-5B9CC6157C56}"/>
              </a:ext>
            </a:extLst>
          </p:cNvPr>
          <p:cNvSpPr/>
          <p:nvPr/>
        </p:nvSpPr>
        <p:spPr>
          <a:xfrm>
            <a:off x="8026315" y="2784348"/>
            <a:ext cx="3144603" cy="42976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Formation pathway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8F37B4F-7964-DED3-8DE4-2344D6A9440E}"/>
              </a:ext>
            </a:extLst>
          </p:cNvPr>
          <p:cNvSpPr/>
          <p:nvPr/>
        </p:nvSpPr>
        <p:spPr>
          <a:xfrm>
            <a:off x="8026316" y="3512992"/>
            <a:ext cx="3144603" cy="42976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Aerosol evolution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88C104-B90E-6D74-6783-DC1654884B89}"/>
              </a:ext>
            </a:extLst>
          </p:cNvPr>
          <p:cNvSpPr/>
          <p:nvPr/>
        </p:nvSpPr>
        <p:spPr>
          <a:xfrm>
            <a:off x="3704252" y="4990084"/>
            <a:ext cx="3144603" cy="42976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Other…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85DC1FA-700A-E1DF-B4B5-B1D2AE4B27F8}"/>
              </a:ext>
            </a:extLst>
          </p:cNvPr>
          <p:cNvSpPr/>
          <p:nvPr/>
        </p:nvSpPr>
        <p:spPr>
          <a:xfrm>
            <a:off x="8026315" y="4241636"/>
            <a:ext cx="3144603" cy="42976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Response to emission control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C027BF4-E1AB-F135-09D6-0B04D5588059}"/>
              </a:ext>
            </a:extLst>
          </p:cNvPr>
          <p:cNvSpPr/>
          <p:nvPr/>
        </p:nvSpPr>
        <p:spPr>
          <a:xfrm>
            <a:off x="8026314" y="4996942"/>
            <a:ext cx="3144603" cy="42976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Others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CF72EC-BDD0-81F4-CE13-12732D1BC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47" y="4789183"/>
            <a:ext cx="3144603" cy="20688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A79602-5A9E-EAE4-A38B-95A9A5E5FCB5}"/>
              </a:ext>
            </a:extLst>
          </p:cNvPr>
          <p:cNvSpPr txBox="1"/>
          <p:nvPr/>
        </p:nvSpPr>
        <p:spPr>
          <a:xfrm>
            <a:off x="53041" y="1449294"/>
            <a:ext cx="35496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Simply assumed to be a sphere </a:t>
            </a:r>
          </a:p>
        </p:txBody>
      </p:sp>
    </p:spTree>
    <p:extLst>
      <p:ext uri="{BB962C8B-B14F-4D97-AF65-F5344CB8AC3E}">
        <p14:creationId xmlns:p14="http://schemas.microsoft.com/office/powerpoint/2010/main" val="415729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9521E5-8365-A6BA-C9D1-E0C49D0BB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30</a:t>
            </a:fld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70F1389-3DAD-B742-0AC3-FA5D1E163B83}"/>
              </a:ext>
            </a:extLst>
          </p:cNvPr>
          <p:cNvSpPr/>
          <p:nvPr/>
        </p:nvSpPr>
        <p:spPr>
          <a:xfrm>
            <a:off x="0" y="6525961"/>
            <a:ext cx="5194169" cy="33203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MSA: methanesulfonic acid     DMS: dimethylsulfide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4ACBEE-58E2-E03F-FA0A-9A2A0F5B499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99" t="9270" r="12087" b="4844"/>
          <a:stretch/>
        </p:blipFill>
        <p:spPr bwMode="auto">
          <a:xfrm>
            <a:off x="476580" y="842995"/>
            <a:ext cx="2846040" cy="2323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2D7CB7-9C21-F55F-A09E-90CFBFBE7C6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28" t="8397" r="11553" b="4312"/>
          <a:stretch/>
        </p:blipFill>
        <p:spPr bwMode="auto">
          <a:xfrm>
            <a:off x="3435178" y="885558"/>
            <a:ext cx="3038774" cy="22811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FE5640-BAF7-0A3B-477C-DB802754E463}"/>
              </a:ext>
            </a:extLst>
          </p:cNvPr>
          <p:cNvSpPr/>
          <p:nvPr/>
        </p:nvSpPr>
        <p:spPr>
          <a:xfrm>
            <a:off x="266268" y="3429000"/>
            <a:ext cx="5936569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MO-OOA correlated well with sulfate (an R</a:t>
            </a:r>
            <a:r>
              <a:rPr lang="en-US" sz="2000" baseline="30000" dirty="0"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 of </a:t>
            </a:r>
            <a:r>
              <a:rPr lang="en-US" sz="2000" b="1" dirty="0">
                <a:ea typeface="DengXian" panose="02010600030101010101" pitchFamily="2" charset="-122"/>
                <a:cs typeface="Times New Roman" panose="02020603050405020304" pitchFamily="18" charset="0"/>
              </a:rPr>
              <a:t>0.68</a:t>
            </a: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) and with MSA (an R</a:t>
            </a:r>
            <a:r>
              <a:rPr lang="en-US" sz="2000" baseline="30000" dirty="0"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 of </a:t>
            </a:r>
            <a:r>
              <a:rPr lang="en-US" sz="2000" b="1" dirty="0">
                <a:ea typeface="DengXian" panose="02010600030101010101" pitchFamily="2" charset="-122"/>
                <a:cs typeface="Times New Roman" panose="02020603050405020304" pitchFamily="18" charset="0"/>
              </a:rPr>
              <a:t>0.71</a:t>
            </a: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);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The contribution from the DMS related SO</a:t>
            </a:r>
            <a:r>
              <a:rPr lang="en-US" sz="2000" baseline="-25000" dirty="0">
                <a:ea typeface="DengXian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 to the total SO</a:t>
            </a:r>
            <a:r>
              <a:rPr lang="en-US" sz="2000" baseline="-25000" dirty="0">
                <a:ea typeface="DengXian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 was estimated to be about </a:t>
            </a:r>
            <a:r>
              <a:rPr lang="en-US" sz="2000" b="1" dirty="0">
                <a:ea typeface="DengXian" panose="02010600030101010101" pitchFamily="2" charset="-122"/>
                <a:cs typeface="Times New Roman" panose="02020603050405020304" pitchFamily="18" charset="0"/>
              </a:rPr>
              <a:t>37%</a:t>
            </a: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MO-OOA, MSA and SO4 were largely internal mixed during EPM. 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2000" dirty="0"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C5BAC1-8E13-1579-7D17-6BB967F17AE8}"/>
              </a:ext>
            </a:extLst>
          </p:cNvPr>
          <p:cNvSpPr/>
          <p:nvPr/>
        </p:nvSpPr>
        <p:spPr>
          <a:xfrm>
            <a:off x="0" y="1"/>
            <a:ext cx="12192000" cy="54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4. Aerosol evolution under heatwave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C7CA31-5331-6968-CDC6-421C92207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952" y="877042"/>
            <a:ext cx="3200400" cy="22181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76DF31-0940-F596-B0E3-FDB237356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396" y="3349469"/>
            <a:ext cx="4987464" cy="35085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A7FFE2-2E07-76C1-67CF-379C7B3996EA}"/>
              </a:ext>
            </a:extLst>
          </p:cNvPr>
          <p:cNvSpPr txBox="1"/>
          <p:nvPr/>
        </p:nvSpPr>
        <p:spPr>
          <a:xfrm>
            <a:off x="2176291" y="5648464"/>
            <a:ext cx="45167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Note: DMS from phytoplankton activity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           New source for SO4</a:t>
            </a:r>
          </a:p>
        </p:txBody>
      </p:sp>
    </p:spTree>
    <p:extLst>
      <p:ext uri="{BB962C8B-B14F-4D97-AF65-F5344CB8AC3E}">
        <p14:creationId xmlns:p14="http://schemas.microsoft.com/office/powerpoint/2010/main" val="261338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ADFF97-F52B-76AC-05C2-39113665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8E41A-5CB9-DD63-8AA8-5A5D1F187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5" y="1143873"/>
            <a:ext cx="6358648" cy="39981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DE8DB4-BA2E-7A08-8DC9-43B9F7574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462" y="1940431"/>
            <a:ext cx="5597393" cy="3201608"/>
          </a:xfrm>
          <a:prstGeom prst="rect">
            <a:avLst/>
          </a:prstGeom>
        </p:spPr>
      </p:pic>
      <p:sp>
        <p:nvSpPr>
          <p:cNvPr id="5" name="Arrow: Curved Left 4">
            <a:extLst>
              <a:ext uri="{FF2B5EF4-FFF2-40B4-BE49-F238E27FC236}">
                <a16:creationId xmlns:a16="http://schemas.microsoft.com/office/drawing/2014/main" id="{ECBBF8FA-DD65-7E82-1E9E-A94F27A6A550}"/>
              </a:ext>
            </a:extLst>
          </p:cNvPr>
          <p:cNvSpPr/>
          <p:nvPr/>
        </p:nvSpPr>
        <p:spPr>
          <a:xfrm rot="16200000" flipH="1">
            <a:off x="5978989" y="2623775"/>
            <a:ext cx="1579435" cy="661596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D0B77D-F626-D39B-54A6-AC7C10A2AA6A}"/>
              </a:ext>
            </a:extLst>
          </p:cNvPr>
          <p:cNvSpPr/>
          <p:nvPr/>
        </p:nvSpPr>
        <p:spPr>
          <a:xfrm>
            <a:off x="0" y="1"/>
            <a:ext cx="12192000" cy="54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4. Aerosol evolution under heatwave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19880D-52C7-4AA2-2F54-3E6851A56FFF}"/>
              </a:ext>
            </a:extLst>
          </p:cNvPr>
          <p:cNvSpPr txBox="1"/>
          <p:nvPr/>
        </p:nvSpPr>
        <p:spPr>
          <a:xfrm>
            <a:off x="70145" y="4741929"/>
            <a:ext cx="19293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Fromm google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05BD91-E701-D76D-45EF-5C46F4691EE4}"/>
              </a:ext>
            </a:extLst>
          </p:cNvPr>
          <p:cNvSpPr txBox="1"/>
          <p:nvPr/>
        </p:nvSpPr>
        <p:spPr>
          <a:xfrm>
            <a:off x="10865745" y="4741929"/>
            <a:ext cx="13517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/>
              <a:t>This study</a:t>
            </a:r>
            <a:endParaRPr lang="en-US" sz="2000" b="1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13BA633E-D6AC-FE13-A2F0-CB63B685C7C9}"/>
              </a:ext>
            </a:extLst>
          </p:cNvPr>
          <p:cNvSpPr/>
          <p:nvPr/>
        </p:nvSpPr>
        <p:spPr>
          <a:xfrm>
            <a:off x="8110728" y="1353312"/>
            <a:ext cx="310896" cy="170078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2BEBCA-805B-DCB4-0621-E9D4A8EC83F0}"/>
              </a:ext>
            </a:extLst>
          </p:cNvPr>
          <p:cNvSpPr txBox="1"/>
          <p:nvPr/>
        </p:nvSpPr>
        <p:spPr>
          <a:xfrm>
            <a:off x="7671441" y="941421"/>
            <a:ext cx="13517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Sea breeze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10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83997-36A3-EF25-E157-60368547C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32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5CA0F9-48F0-3581-E117-3C9FA6B7D74A}"/>
              </a:ext>
            </a:extLst>
          </p:cNvPr>
          <p:cNvSpPr/>
          <p:nvPr/>
        </p:nvSpPr>
        <p:spPr>
          <a:xfrm>
            <a:off x="0" y="0"/>
            <a:ext cx="12192000" cy="54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5. Response of aerosol to emission controls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AF82EB-A5BC-BF87-028D-C7FE15EDB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48" y="621610"/>
            <a:ext cx="5300748" cy="35114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88B43D-84DE-A958-D17B-12300AEB7C65}"/>
              </a:ext>
            </a:extLst>
          </p:cNvPr>
          <p:cNvSpPr txBox="1"/>
          <p:nvPr/>
        </p:nvSpPr>
        <p:spPr>
          <a:xfrm>
            <a:off x="14760" y="3575114"/>
            <a:ext cx="18882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Data from Chemical Speciation 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A27536-BD86-BA5D-C35E-E138EA8EF321}"/>
              </a:ext>
            </a:extLst>
          </p:cNvPr>
          <p:cNvSpPr txBox="1"/>
          <p:nvPr/>
        </p:nvSpPr>
        <p:spPr>
          <a:xfrm>
            <a:off x="6479284" y="2129881"/>
            <a:ext cx="51160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Dramatic decrease in the inorganics (mainly SO4, NH4, and pNO3), while </a:t>
            </a:r>
            <a:r>
              <a:rPr lang="en-US" sz="2000" b="1" dirty="0">
                <a:solidFill>
                  <a:srgbClr val="FF0000"/>
                </a:solidFill>
              </a:rPr>
              <a:t>there was little change for organics</a:t>
            </a:r>
            <a:r>
              <a:rPr lang="en-US" sz="2000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513479-59F8-747E-BD70-7EE3FDDDFC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4" t="-10533" r="46325" b="12343"/>
          <a:stretch/>
        </p:blipFill>
        <p:spPr>
          <a:xfrm>
            <a:off x="4313680" y="3395928"/>
            <a:ext cx="3709416" cy="3086280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0366D3D9-D73D-FAE4-EBFE-5AF175CAEBFE}"/>
              </a:ext>
            </a:extLst>
          </p:cNvPr>
          <p:cNvSpPr/>
          <p:nvPr/>
        </p:nvSpPr>
        <p:spPr>
          <a:xfrm>
            <a:off x="5585729" y="5524650"/>
            <a:ext cx="2143615" cy="307910"/>
          </a:xfrm>
          <a:prstGeom prst="rightArrow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Chart, bar chart&#10;&#10;Description automatically generated">
            <a:extLst>
              <a:ext uri="{FF2B5EF4-FFF2-40B4-BE49-F238E27FC236}">
                <a16:creationId xmlns:a16="http://schemas.microsoft.com/office/drawing/2014/main" id="{7D2D8499-3E4C-F8F9-4960-2C69F5B54B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9" t="7149"/>
          <a:stretch/>
        </p:blipFill>
        <p:spPr bwMode="auto">
          <a:xfrm>
            <a:off x="8610600" y="3713293"/>
            <a:ext cx="3431239" cy="2829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44BBC2-7DE6-8C2D-A64D-C97ED0C41632}"/>
              </a:ext>
            </a:extLst>
          </p:cNvPr>
          <p:cNvSpPr txBox="1"/>
          <p:nvPr/>
        </p:nvSpPr>
        <p:spPr>
          <a:xfrm>
            <a:off x="8023096" y="4719532"/>
            <a:ext cx="704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/>
              <a:t>？</a:t>
            </a:r>
            <a:endParaRPr lang="en-US" sz="7200" b="1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D35EF4BE-894C-96E2-2AB4-DBD153B8ACDB}"/>
              </a:ext>
            </a:extLst>
          </p:cNvPr>
          <p:cNvSpPr/>
          <p:nvPr/>
        </p:nvSpPr>
        <p:spPr>
          <a:xfrm rot="1197860">
            <a:off x="9376730" y="5291873"/>
            <a:ext cx="2143615" cy="307910"/>
          </a:xfrm>
          <a:prstGeom prst="rightArrow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30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136D0-69DA-B411-C987-3B06E77E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33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89EB76-7AA5-89CD-DE79-88C000BBF1FD}"/>
              </a:ext>
            </a:extLst>
          </p:cNvPr>
          <p:cNvSpPr/>
          <p:nvPr/>
        </p:nvSpPr>
        <p:spPr>
          <a:xfrm>
            <a:off x="0" y="0"/>
            <a:ext cx="12192000" cy="54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5. Response of aerosol to emission controls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85FE65-387A-F9D6-481D-5B852704E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39" y="924543"/>
            <a:ext cx="4854448" cy="3940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D8D5A4-5FAC-1BF6-DF74-4FEBEABB7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587" y="924542"/>
            <a:ext cx="6599936" cy="39400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5D57D7-607D-0BF7-E562-038D9B1F52D6}"/>
              </a:ext>
            </a:extLst>
          </p:cNvPr>
          <p:cNvSpPr txBox="1"/>
          <p:nvPr/>
        </p:nvSpPr>
        <p:spPr>
          <a:xfrm>
            <a:off x="281722" y="5090072"/>
            <a:ext cx="108434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organic extreme value reduced 30% for Long Island, much more significant than averaged value.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Organic extreme value happened during night under high RH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F1D65-FDC0-8776-12B6-46C3EA960C43}"/>
              </a:ext>
            </a:extLst>
          </p:cNvPr>
          <p:cNvSpPr txBox="1"/>
          <p:nvPr/>
        </p:nvSpPr>
        <p:spPr>
          <a:xfrm>
            <a:off x="466344" y="6177311"/>
            <a:ext cx="1023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Recall the fog event, what maybe the formation pathway for these nighttime organic extreme?</a:t>
            </a:r>
          </a:p>
        </p:txBody>
      </p:sp>
    </p:spTree>
    <p:extLst>
      <p:ext uri="{BB962C8B-B14F-4D97-AF65-F5344CB8AC3E}">
        <p14:creationId xmlns:p14="http://schemas.microsoft.com/office/powerpoint/2010/main" val="3493456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FC725-641B-D2A1-92CB-44FCFB9A6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8592" y="6375011"/>
            <a:ext cx="2743200" cy="365125"/>
          </a:xfrm>
        </p:spPr>
        <p:txBody>
          <a:bodyPr/>
          <a:lstStyle/>
          <a:p>
            <a:fld id="{1F646F3F-274D-499B-ABBE-824EB4ABDC3D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0EB51C-C66A-3E7D-1567-31E58573BB85}"/>
              </a:ext>
            </a:extLst>
          </p:cNvPr>
          <p:cNvSpPr/>
          <p:nvPr/>
        </p:nvSpPr>
        <p:spPr>
          <a:xfrm>
            <a:off x="0" y="0"/>
            <a:ext cx="12192000" cy="54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5. Response of aerosol to emission controls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790E6D-BFAB-E558-A149-BFBD4970B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172"/>
          <a:stretch/>
        </p:blipFill>
        <p:spPr>
          <a:xfrm>
            <a:off x="295038" y="822959"/>
            <a:ext cx="7145206" cy="27445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5D3067-D12A-DECA-E199-B429126E1202}"/>
              </a:ext>
            </a:extLst>
          </p:cNvPr>
          <p:cNvSpPr txBox="1"/>
          <p:nvPr/>
        </p:nvSpPr>
        <p:spPr>
          <a:xfrm>
            <a:off x="7822052" y="1436489"/>
            <a:ext cx="374790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Local formed secondary organic aerosols (SOA) nighttime extremes reflect the reduction of anthropogenic volatile organic compounds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flat multiyear trend is observed for the regional-aged SOA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regional aged SOA is becoming increasingly decoupled from highly oxidized particle sulfate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47BDD6-A1E1-BA81-D40F-379335171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" b="48942"/>
          <a:stretch/>
        </p:blipFill>
        <p:spPr>
          <a:xfrm>
            <a:off x="295038" y="3637092"/>
            <a:ext cx="7145206" cy="29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91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F8EC4-22C1-44D5-3063-01234381C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35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8DE901-9695-4EE2-A29A-21016D3CCC9A}"/>
              </a:ext>
            </a:extLst>
          </p:cNvPr>
          <p:cNvSpPr/>
          <p:nvPr/>
        </p:nvSpPr>
        <p:spPr>
          <a:xfrm>
            <a:off x="0" y="0"/>
            <a:ext cx="12192000" cy="54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5. Response of aerosol to emission controls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1F65AEE1-AF0E-6419-DFA5-B7DA02DE4F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30" r="45250" b="-726"/>
          <a:stretch/>
        </p:blipFill>
        <p:spPr bwMode="auto">
          <a:xfrm>
            <a:off x="1097280" y="1109521"/>
            <a:ext cx="4261104" cy="29405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6E4174-B1EF-7D45-4FD3-38EEDBDA5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618" y="1070854"/>
            <a:ext cx="4572396" cy="28348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5F0FBE-F1B0-ED66-F6B2-B820D5B38FCA}"/>
              </a:ext>
            </a:extLst>
          </p:cNvPr>
          <p:cNvSpPr txBox="1"/>
          <p:nvPr/>
        </p:nvSpPr>
        <p:spPr>
          <a:xfrm>
            <a:off x="1253103" y="4266696"/>
            <a:ext cx="90270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LO-OOA nighttime extreme reduced about 46%, matched the VOC emission reduction from vehicles, and fuel combustion;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LO-OOA daytime extreme no clear variation trends, indicating different formation pathways for the nighttime extreme.  (maybe VCP as its precursors.)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9362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B6BAC1E-76B5-4D46-9ABD-038EBE5CEB8B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12300" name="Rectangle 32"/>
          <p:cNvSpPr>
            <a:spLocks noChangeArrowheads="1"/>
          </p:cNvSpPr>
          <p:nvPr/>
        </p:nvSpPr>
        <p:spPr bwMode="auto">
          <a:xfrm>
            <a:off x="126863" y="787288"/>
            <a:ext cx="742113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700" dirty="0">
                <a:latin typeface="Times New Roman" pitchFamily="18" charset="0"/>
              </a:rPr>
              <a:t>Size Classifications of Ambient Aerosols: Modes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61B0CF-95BA-526C-5F2E-5230EBBF3091}"/>
              </a:ext>
            </a:extLst>
          </p:cNvPr>
          <p:cNvGrpSpPr/>
          <p:nvPr/>
        </p:nvGrpSpPr>
        <p:grpSpPr>
          <a:xfrm>
            <a:off x="126863" y="1648577"/>
            <a:ext cx="6858000" cy="4707773"/>
            <a:chOff x="2667000" y="1318025"/>
            <a:chExt cx="6858000" cy="4707773"/>
          </a:xfrm>
        </p:grpSpPr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40"/>
            <a:stretch>
              <a:fillRect/>
            </a:stretch>
          </p:blipFill>
          <p:spPr bwMode="auto">
            <a:xfrm>
              <a:off x="2668191" y="1707359"/>
              <a:ext cx="5257800" cy="4108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2" name="Text Box 8"/>
            <p:cNvSpPr txBox="1">
              <a:spLocks noChangeArrowheads="1"/>
            </p:cNvSpPr>
            <p:nvPr/>
          </p:nvSpPr>
          <p:spPr bwMode="auto">
            <a:xfrm>
              <a:off x="2667000" y="5725716"/>
              <a:ext cx="2034660" cy="300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350" i="1">
                  <a:latin typeface="Times New Roman" pitchFamily="18" charset="0"/>
                </a:rPr>
                <a:t>2003 NARSTO Assessment</a:t>
              </a:r>
            </a:p>
          </p:txBody>
        </p:sp>
        <p:sp>
          <p:nvSpPr>
            <p:cNvPr id="12293" name="Text Box 9"/>
            <p:cNvSpPr txBox="1">
              <a:spLocks noChangeArrowheads="1"/>
            </p:cNvSpPr>
            <p:nvPr/>
          </p:nvSpPr>
          <p:spPr bwMode="auto">
            <a:xfrm>
              <a:off x="4622008" y="5557840"/>
              <a:ext cx="1999265" cy="323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500">
                  <a:latin typeface="Times New Roman" pitchFamily="18" charset="0"/>
                </a:rPr>
                <a:t>Particle diameters (</a:t>
              </a:r>
              <a:r>
                <a:rPr lang="en-US" sz="1500">
                  <a:latin typeface="Symbol" pitchFamily="18" charset="2"/>
                </a:rPr>
                <a:t>m</a:t>
              </a:r>
              <a:r>
                <a:rPr lang="en-US" sz="1500">
                  <a:latin typeface="Times New Roman" pitchFamily="18" charset="0"/>
                </a:rPr>
                <a:t>m)</a:t>
              </a:r>
            </a:p>
          </p:txBody>
        </p:sp>
        <p:grpSp>
          <p:nvGrpSpPr>
            <p:cNvPr id="2" name="Group 21"/>
            <p:cNvGrpSpPr>
              <a:grpSpLocks/>
            </p:cNvGrpSpPr>
            <p:nvPr/>
          </p:nvGrpSpPr>
          <p:grpSpPr bwMode="auto">
            <a:xfrm>
              <a:off x="3723087" y="1952625"/>
              <a:ext cx="3758803" cy="2624138"/>
              <a:chOff x="1222" y="926"/>
              <a:chExt cx="3157" cy="2204"/>
            </a:xfrm>
          </p:grpSpPr>
          <p:sp>
            <p:nvSpPr>
              <p:cNvPr id="12304" name="Rectangle 11"/>
              <p:cNvSpPr>
                <a:spLocks noChangeArrowheads="1"/>
              </p:cNvSpPr>
              <p:nvPr/>
            </p:nvSpPr>
            <p:spPr bwMode="auto">
              <a:xfrm>
                <a:off x="1222" y="926"/>
                <a:ext cx="692" cy="33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b="1">
                  <a:latin typeface="Times New Roman" pitchFamily="18" charset="0"/>
                </a:endParaRPr>
              </a:p>
            </p:txBody>
          </p:sp>
          <p:sp>
            <p:nvSpPr>
              <p:cNvPr id="12305" name="Rectangle 12"/>
              <p:cNvSpPr>
                <a:spLocks noChangeArrowheads="1"/>
              </p:cNvSpPr>
              <p:nvPr/>
            </p:nvSpPr>
            <p:spPr bwMode="auto">
              <a:xfrm>
                <a:off x="2020" y="1630"/>
                <a:ext cx="808" cy="24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b="1">
                  <a:latin typeface="Times New Roman" pitchFamily="18" charset="0"/>
                </a:endParaRPr>
              </a:p>
            </p:txBody>
          </p:sp>
          <p:sp>
            <p:nvSpPr>
              <p:cNvPr id="12306" name="Rectangle 13"/>
              <p:cNvSpPr>
                <a:spLocks noChangeArrowheads="1"/>
              </p:cNvSpPr>
              <p:nvPr/>
            </p:nvSpPr>
            <p:spPr bwMode="auto">
              <a:xfrm>
                <a:off x="1799" y="2408"/>
                <a:ext cx="836" cy="35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b="1">
                  <a:latin typeface="Times New Roman" pitchFamily="18" charset="0"/>
                </a:endParaRPr>
              </a:p>
            </p:txBody>
          </p:sp>
          <p:sp>
            <p:nvSpPr>
              <p:cNvPr id="12307" name="Rectangle 14"/>
              <p:cNvSpPr>
                <a:spLocks noChangeArrowheads="1"/>
              </p:cNvSpPr>
              <p:nvPr/>
            </p:nvSpPr>
            <p:spPr bwMode="auto">
              <a:xfrm>
                <a:off x="3917" y="2794"/>
                <a:ext cx="462" cy="33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b="1">
                  <a:latin typeface="Times New Roman" pitchFamily="18" charset="0"/>
                </a:endParaRPr>
              </a:p>
            </p:txBody>
          </p:sp>
        </p:grpSp>
        <p:sp>
          <p:nvSpPr>
            <p:cNvPr id="693270" name="Rectangle 22"/>
            <p:cNvSpPr>
              <a:spLocks noChangeArrowheads="1"/>
            </p:cNvSpPr>
            <p:nvPr/>
          </p:nvSpPr>
          <p:spPr bwMode="auto">
            <a:xfrm>
              <a:off x="3512345" y="1581152"/>
              <a:ext cx="1432322" cy="275035"/>
            </a:xfrm>
            <a:prstGeom prst="rect">
              <a:avLst/>
            </a:prstGeom>
            <a:solidFill>
              <a:srgbClr val="00FF0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>
                  <a:latin typeface="Times New Roman" pitchFamily="18" charset="0"/>
                </a:rPr>
                <a:t>Ultrafine PM</a:t>
              </a:r>
            </a:p>
          </p:txBody>
        </p:sp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3506392" y="1318025"/>
              <a:ext cx="2793206" cy="3877865"/>
              <a:chOff x="1040" y="390"/>
              <a:chExt cx="2190" cy="3260"/>
            </a:xfrm>
          </p:grpSpPr>
          <p:sp>
            <p:nvSpPr>
              <p:cNvPr id="12302" name="Line 18"/>
              <p:cNvSpPr>
                <a:spLocks noChangeShapeType="1"/>
              </p:cNvSpPr>
              <p:nvPr/>
            </p:nvSpPr>
            <p:spPr bwMode="auto">
              <a:xfrm>
                <a:off x="3227" y="624"/>
                <a:ext cx="0" cy="3026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  <p:sp>
            <p:nvSpPr>
              <p:cNvPr id="12303" name="Rectangle 23"/>
              <p:cNvSpPr>
                <a:spLocks noChangeArrowheads="1"/>
              </p:cNvSpPr>
              <p:nvPr/>
            </p:nvSpPr>
            <p:spPr bwMode="auto">
              <a:xfrm>
                <a:off x="1040" y="390"/>
                <a:ext cx="2190" cy="22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latin typeface="Times New Roman" pitchFamily="18" charset="0"/>
                  </a:rPr>
                  <a:t> Fine PM (PM</a:t>
                </a:r>
                <a:r>
                  <a:rPr lang="en-US" baseline="-25000">
                    <a:latin typeface="Times New Roman" pitchFamily="18" charset="0"/>
                  </a:rPr>
                  <a:t>2.5</a:t>
                </a:r>
                <a:r>
                  <a:rPr lang="en-US">
                    <a:latin typeface="Times New Roman" pitchFamily="18" charset="0"/>
                  </a:rPr>
                  <a:t>)</a:t>
                </a:r>
              </a:p>
            </p:txBody>
          </p:sp>
        </p:grpSp>
        <p:sp>
          <p:nvSpPr>
            <p:cNvPr id="693273" name="Rectangle 25"/>
            <p:cNvSpPr>
              <a:spLocks noChangeArrowheads="1"/>
            </p:cNvSpPr>
            <p:nvPr/>
          </p:nvSpPr>
          <p:spPr bwMode="auto">
            <a:xfrm>
              <a:off x="6296026" y="1320404"/>
              <a:ext cx="542925" cy="260747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pPr algn="ctr" eaLnBrk="0" hangingPunct="0"/>
              <a:r>
                <a:rPr lang="en-US" sz="1350" dirty="0">
                  <a:latin typeface="Times New Roman" pitchFamily="18" charset="0"/>
                </a:rPr>
                <a:t>Coarse PM</a:t>
              </a:r>
            </a:p>
          </p:txBody>
        </p:sp>
        <p:sp>
          <p:nvSpPr>
            <p:cNvPr id="693276" name="Line 28"/>
            <p:cNvSpPr>
              <a:spLocks noChangeShapeType="1"/>
            </p:cNvSpPr>
            <p:nvPr/>
          </p:nvSpPr>
          <p:spPr bwMode="auto">
            <a:xfrm>
              <a:off x="4942286" y="1821656"/>
              <a:ext cx="1190" cy="3396854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2301" name="Text Box 34"/>
            <p:cNvSpPr txBox="1">
              <a:spLocks noChangeArrowheads="1"/>
            </p:cNvSpPr>
            <p:nvPr/>
          </p:nvSpPr>
          <p:spPr bwMode="auto">
            <a:xfrm>
              <a:off x="8020050" y="1400177"/>
              <a:ext cx="1504950" cy="424731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500" dirty="0">
                  <a:latin typeface="Times New Roman" pitchFamily="18" charset="0"/>
                </a:rPr>
                <a:t>Nucleation mode:</a:t>
              </a:r>
            </a:p>
            <a:p>
              <a:r>
                <a:rPr lang="en-US" sz="1500" dirty="0">
                  <a:latin typeface="Times New Roman" pitchFamily="18" charset="0"/>
                </a:rPr>
                <a:t>&lt; 0.01 </a:t>
              </a:r>
              <a:r>
                <a:rPr lang="en-US" sz="1500" dirty="0">
                  <a:latin typeface="Symbol" pitchFamily="18" charset="2"/>
                </a:rPr>
                <a:t>m</a:t>
              </a:r>
              <a:r>
                <a:rPr lang="en-US" sz="1500" dirty="0">
                  <a:latin typeface="Times New Roman" pitchFamily="18" charset="0"/>
                </a:rPr>
                <a:t>m</a:t>
              </a:r>
            </a:p>
            <a:p>
              <a:endParaRPr lang="en-US" sz="1500" dirty="0">
                <a:latin typeface="Times New Roman" pitchFamily="18" charset="0"/>
              </a:endParaRPr>
            </a:p>
            <a:p>
              <a:r>
                <a:rPr lang="en-US" sz="1500" dirty="0">
                  <a:latin typeface="Times New Roman" pitchFamily="18" charset="0"/>
                </a:rPr>
                <a:t>Ultrafine mode:</a:t>
              </a:r>
            </a:p>
            <a:p>
              <a:r>
                <a:rPr lang="en-US" sz="1500" dirty="0">
                  <a:latin typeface="Times New Roman" pitchFamily="18" charset="0"/>
                </a:rPr>
                <a:t>&lt; 0.1 </a:t>
              </a:r>
              <a:r>
                <a:rPr lang="en-US" sz="1500" dirty="0">
                  <a:latin typeface="Symbol" pitchFamily="18" charset="2"/>
                </a:rPr>
                <a:t>m</a:t>
              </a:r>
              <a:r>
                <a:rPr lang="en-US" sz="1500" dirty="0">
                  <a:latin typeface="Times New Roman" pitchFamily="18" charset="0"/>
                </a:rPr>
                <a:t>m</a:t>
              </a:r>
            </a:p>
            <a:p>
              <a:endParaRPr lang="en-US" sz="1500" dirty="0">
                <a:latin typeface="Times New Roman" pitchFamily="18" charset="0"/>
              </a:endParaRPr>
            </a:p>
            <a:p>
              <a:r>
                <a:rPr lang="en-US" sz="1500" dirty="0">
                  <a:latin typeface="Times New Roman" pitchFamily="18" charset="0"/>
                </a:rPr>
                <a:t>Accumulation mode:</a:t>
              </a:r>
            </a:p>
            <a:p>
              <a:r>
                <a:rPr lang="en-US" sz="1500" dirty="0">
                  <a:latin typeface="Times New Roman" pitchFamily="18" charset="0"/>
                </a:rPr>
                <a:t>0.1 – 2.5 </a:t>
              </a:r>
              <a:r>
                <a:rPr lang="en-US" sz="1500" dirty="0">
                  <a:latin typeface="Symbol" pitchFamily="18" charset="2"/>
                </a:rPr>
                <a:t>m</a:t>
              </a:r>
              <a:r>
                <a:rPr lang="en-US" sz="1500" dirty="0">
                  <a:latin typeface="Times New Roman" pitchFamily="18" charset="0"/>
                </a:rPr>
                <a:t>m</a:t>
              </a:r>
            </a:p>
            <a:p>
              <a:endParaRPr lang="en-US" sz="1500" dirty="0">
                <a:latin typeface="Times New Roman" pitchFamily="18" charset="0"/>
              </a:endParaRPr>
            </a:p>
            <a:p>
              <a:r>
                <a:rPr lang="en-US" sz="1500" dirty="0">
                  <a:latin typeface="Times New Roman" pitchFamily="18" charset="0"/>
                </a:rPr>
                <a:t>Fine mode: </a:t>
              </a:r>
            </a:p>
            <a:p>
              <a:r>
                <a:rPr lang="en-US" sz="1500" dirty="0">
                  <a:latin typeface="Times New Roman" pitchFamily="18" charset="0"/>
                </a:rPr>
                <a:t>&lt; 2.5 </a:t>
              </a:r>
              <a:r>
                <a:rPr lang="en-US" sz="1500" dirty="0">
                  <a:latin typeface="Symbol" pitchFamily="18" charset="2"/>
                </a:rPr>
                <a:t>m</a:t>
              </a:r>
              <a:r>
                <a:rPr lang="en-US" sz="1500" dirty="0">
                  <a:latin typeface="Times New Roman" pitchFamily="18" charset="0"/>
                </a:rPr>
                <a:t>m</a:t>
              </a:r>
            </a:p>
            <a:p>
              <a:endParaRPr lang="en-US" sz="1500" dirty="0">
                <a:latin typeface="Times New Roman" pitchFamily="18" charset="0"/>
              </a:endParaRPr>
            </a:p>
            <a:p>
              <a:r>
                <a:rPr lang="en-US" sz="1500" dirty="0">
                  <a:latin typeface="Times New Roman" pitchFamily="18" charset="0"/>
                </a:rPr>
                <a:t>Coarse mode:</a:t>
              </a:r>
            </a:p>
            <a:p>
              <a:r>
                <a:rPr lang="en-US" sz="1500" dirty="0">
                  <a:latin typeface="Times New Roman" pitchFamily="18" charset="0"/>
                </a:rPr>
                <a:t>&gt; 2.5 </a:t>
              </a:r>
              <a:r>
                <a:rPr lang="en-US" sz="1500" dirty="0">
                  <a:latin typeface="Symbol" pitchFamily="18" charset="2"/>
                </a:rPr>
                <a:t>m</a:t>
              </a:r>
              <a:r>
                <a:rPr lang="en-US" sz="1500" dirty="0">
                  <a:latin typeface="Times New Roman" pitchFamily="18" charset="0"/>
                </a:rPr>
                <a:t>m (sometimes 2.5 to 10 µm) 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6741BDF-8946-2305-C79C-495F4CDF4C1A}"/>
              </a:ext>
            </a:extLst>
          </p:cNvPr>
          <p:cNvSpPr/>
          <p:nvPr/>
        </p:nvSpPr>
        <p:spPr>
          <a:xfrm>
            <a:off x="0" y="0"/>
            <a:ext cx="12192000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Aerosol properties: size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1CCD75-904A-0BCD-A7C4-D577A305153A}"/>
              </a:ext>
            </a:extLst>
          </p:cNvPr>
          <p:cNvSpPr/>
          <p:nvPr/>
        </p:nvSpPr>
        <p:spPr>
          <a:xfrm>
            <a:off x="5479913" y="4256638"/>
            <a:ext cx="1504950" cy="60350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900774-C047-4689-619F-BED294387DF8}"/>
              </a:ext>
            </a:extLst>
          </p:cNvPr>
          <p:cNvGrpSpPr/>
          <p:nvPr/>
        </p:nvGrpSpPr>
        <p:grpSpPr>
          <a:xfrm>
            <a:off x="7564771" y="1202786"/>
            <a:ext cx="4540053" cy="5120412"/>
            <a:chOff x="7564771" y="1202786"/>
            <a:chExt cx="4540053" cy="51204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579064B-4633-0FE5-1EDA-2EF216B27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7080" y="1202786"/>
              <a:ext cx="3697170" cy="277013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A1C1D43-6F07-4E76-BD7D-8473CF045AEA}"/>
                </a:ext>
              </a:extLst>
            </p:cNvPr>
            <p:cNvSpPr txBox="1"/>
            <p:nvPr/>
          </p:nvSpPr>
          <p:spPr>
            <a:xfrm>
              <a:off x="7564771" y="4076429"/>
              <a:ext cx="4540053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/>
                <a:t>Scanning Mobility Particle Sizer (SMPS): consists of an Electrostatic Classifier (EC, model 3080), a Differential Mobility Analyzer (DMA, model 3081), and a Condensation Particle Counter (CPC, model 3785) : measures aerosol size distribution.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6675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A9A2E1-A667-2D3B-F022-1BBDC3A60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31" y="605110"/>
            <a:ext cx="10873538" cy="58962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62C914-7EBA-8D42-FBBF-C13D1E2291B1}"/>
              </a:ext>
            </a:extLst>
          </p:cNvPr>
          <p:cNvSpPr/>
          <p:nvPr/>
        </p:nvSpPr>
        <p:spPr>
          <a:xfrm>
            <a:off x="0" y="0"/>
            <a:ext cx="12192000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Aerosol properties: size</a:t>
            </a:r>
            <a:endParaRPr lang="en-US" sz="3600" b="1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81C4FBC-1B28-F1D4-A43D-AAF863BB7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671" y="6070327"/>
            <a:ext cx="1584097" cy="365125"/>
          </a:xfrm>
          <a:solidFill>
            <a:schemeClr val="bg1"/>
          </a:solidFill>
        </p:spPr>
        <p:txBody>
          <a:bodyPr/>
          <a:lstStyle/>
          <a:p>
            <a:fld id="{1F646F3F-274D-499B-ABBE-824EB4ABDC3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52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AA3415-1D93-C025-1795-B86EBF570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C3FCDF-9A28-E598-EC31-0C65DC597FC0}"/>
              </a:ext>
            </a:extLst>
          </p:cNvPr>
          <p:cNvSpPr/>
          <p:nvPr/>
        </p:nvSpPr>
        <p:spPr>
          <a:xfrm>
            <a:off x="0" y="0"/>
            <a:ext cx="12192000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Aerosol properties: Chemical Components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BB6A5B-EB64-B14F-B658-E136A7B9F55C}"/>
              </a:ext>
            </a:extLst>
          </p:cNvPr>
          <p:cNvSpPr/>
          <p:nvPr/>
        </p:nvSpPr>
        <p:spPr>
          <a:xfrm>
            <a:off x="274321" y="1363599"/>
            <a:ext cx="2514600" cy="549402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OA: Organic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C82D11-CB66-7BC0-9EB8-7C5B17E3D1C9}"/>
              </a:ext>
            </a:extLst>
          </p:cNvPr>
          <p:cNvSpPr/>
          <p:nvPr/>
        </p:nvSpPr>
        <p:spPr>
          <a:xfrm>
            <a:off x="274320" y="2184654"/>
            <a:ext cx="2514597" cy="54940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SO4: sulfate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5999621-5FE1-78B9-7480-15802810558D}"/>
              </a:ext>
            </a:extLst>
          </p:cNvPr>
          <p:cNvSpPr/>
          <p:nvPr/>
        </p:nvSpPr>
        <p:spPr>
          <a:xfrm>
            <a:off x="274320" y="3005709"/>
            <a:ext cx="2514597" cy="549402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NO3: nitrate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B9EAC5-E581-5884-5F0D-17A4EDFFF71C}"/>
              </a:ext>
            </a:extLst>
          </p:cNvPr>
          <p:cNvSpPr/>
          <p:nvPr/>
        </p:nvSpPr>
        <p:spPr>
          <a:xfrm>
            <a:off x="274320" y="3826764"/>
            <a:ext cx="2514595" cy="549402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NH4: ammonium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0A5021-D44C-6354-C6F5-38DAB15974C7}"/>
              </a:ext>
            </a:extLst>
          </p:cNvPr>
          <p:cNvSpPr/>
          <p:nvPr/>
        </p:nvSpPr>
        <p:spPr>
          <a:xfrm>
            <a:off x="274320" y="4647819"/>
            <a:ext cx="2514595" cy="549402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Cl: </a:t>
            </a:r>
            <a:r>
              <a:rPr lang="en-US" sz="2400" b="1" dirty="0">
                <a:solidFill>
                  <a:srgbClr val="7030A0"/>
                </a:solidFill>
                <a:cs typeface="Times New Roman" panose="02020603050405020304" pitchFamily="18" charset="0"/>
              </a:rPr>
              <a:t>chloride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6C3973-01DC-5B68-A892-6798D4FB2817}"/>
              </a:ext>
            </a:extLst>
          </p:cNvPr>
          <p:cNvSpPr/>
          <p:nvPr/>
        </p:nvSpPr>
        <p:spPr>
          <a:xfrm>
            <a:off x="274321" y="5468874"/>
            <a:ext cx="2514594" cy="549402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Others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C42F89-C635-01F6-365D-E6E3C6F30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998" y="1363599"/>
            <a:ext cx="4761153" cy="45977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A029CB-0217-5D14-ACE1-CFEB77697AF2}"/>
              </a:ext>
            </a:extLst>
          </p:cNvPr>
          <p:cNvSpPr txBox="1"/>
          <p:nvPr/>
        </p:nvSpPr>
        <p:spPr>
          <a:xfrm>
            <a:off x="8183880" y="4112359"/>
            <a:ext cx="40081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High-Resolution time-of-flight Aerosol Mass Spectrometer (</a:t>
            </a:r>
            <a:r>
              <a:rPr lang="en-US" sz="2000" b="1" dirty="0"/>
              <a:t>HR-ToF-AMS</a:t>
            </a:r>
            <a:r>
              <a:rPr lang="en-US" sz="2000" dirty="0"/>
              <a:t>): measures non-refractory (NR) submicron aerosol (NR-PM1) compositions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1D1B36-A91E-BE08-93AC-16E13863F58D}"/>
              </a:ext>
            </a:extLst>
          </p:cNvPr>
          <p:cNvSpPr txBox="1"/>
          <p:nvPr/>
        </p:nvSpPr>
        <p:spPr>
          <a:xfrm>
            <a:off x="8330184" y="841477"/>
            <a:ext cx="3685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Note: AMS has detected size range from around 100nm-1500nm; each instrument has its limitation</a:t>
            </a:r>
          </a:p>
        </p:txBody>
      </p:sp>
    </p:spTree>
    <p:extLst>
      <p:ext uri="{BB962C8B-B14F-4D97-AF65-F5344CB8AC3E}">
        <p14:creationId xmlns:p14="http://schemas.microsoft.com/office/powerpoint/2010/main" val="298194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511D3D-C66C-EC80-AD7D-4AEDA6D1A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C4D3AC-34A0-F148-B79D-D8902029E665}"/>
              </a:ext>
            </a:extLst>
          </p:cNvPr>
          <p:cNvSpPr/>
          <p:nvPr/>
        </p:nvSpPr>
        <p:spPr>
          <a:xfrm>
            <a:off x="0" y="0"/>
            <a:ext cx="12192000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Aerosol properties: Chemical Components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40AC4A-FC01-4113-8BFA-F5B81A327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480"/>
            <a:ext cx="8257032" cy="49230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53CD9E-78E8-417C-B804-272B3C50F9C9}"/>
              </a:ext>
            </a:extLst>
          </p:cNvPr>
          <p:cNvSpPr txBox="1"/>
          <p:nvPr/>
        </p:nvSpPr>
        <p:spPr>
          <a:xfrm>
            <a:off x="5275454" y="5916220"/>
            <a:ext cx="291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Times New Roman" panose="02020603050405020304" pitchFamily="18" charset="0"/>
              </a:rPr>
              <a:t>Zhang et al., GRL, 2007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C55215-C912-498F-BCCA-BF9ECE13C7D3}"/>
              </a:ext>
            </a:extLst>
          </p:cNvPr>
          <p:cNvSpPr/>
          <p:nvPr/>
        </p:nvSpPr>
        <p:spPr>
          <a:xfrm>
            <a:off x="8122419" y="1472702"/>
            <a:ext cx="3719562" cy="34778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>
                <a:cs typeface="Times New Roman" panose="02020603050405020304" pitchFamily="18" charset="0"/>
              </a:rPr>
              <a:t>Organic aerosol comprised a major fraction (18–70%; average =45%) of the non-refractory submicron particle mass at the various locations (Figure 1), while sulfate (10–67%; avg = 32%), nitrate (1.2–28%; avg = 10%), ammonium(6.9–19%; avg = 13%) and chloride (&lt;D.L.-4.8%; avg = 0.6%) made up the other major components. (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note: 2007!!!</a:t>
            </a:r>
            <a:r>
              <a:rPr lang="en-US" sz="2000" dirty="0"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19030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A2E808-B820-ED51-6DF5-BEA9FB138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7E20A7-1057-967A-5428-A28DE1B75212}"/>
              </a:ext>
            </a:extLst>
          </p:cNvPr>
          <p:cNvSpPr/>
          <p:nvPr/>
        </p:nvSpPr>
        <p:spPr>
          <a:xfrm>
            <a:off x="0" y="0"/>
            <a:ext cx="12192000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Aerosol properties: Chemical Components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4EF40-7C06-439B-6825-B440C53397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3"/>
          <a:stretch/>
        </p:blipFill>
        <p:spPr>
          <a:xfrm>
            <a:off x="6176773" y="578544"/>
            <a:ext cx="6015228" cy="40886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DABCF-A921-518B-F9C1-DDFD0AFF6E5B}"/>
              </a:ext>
            </a:extLst>
          </p:cNvPr>
          <p:cNvSpPr txBox="1"/>
          <p:nvPr/>
        </p:nvSpPr>
        <p:spPr>
          <a:xfrm>
            <a:off x="77724" y="3164681"/>
            <a:ext cx="609904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PMF (Positive Matrix Factorization)-used to separate OA into different factors, </a:t>
            </a:r>
          </a:p>
          <a:p>
            <a:r>
              <a:rPr lang="en-US" dirty="0"/>
              <a:t>MO-OOA: More oxidized oxygenated organic aerosol (heatwave, firework, fog);</a:t>
            </a:r>
          </a:p>
          <a:p>
            <a:r>
              <a:rPr lang="en-US" dirty="0"/>
              <a:t>LO-OOA: Less oxidized oxygenated organic aerosol (heatwave, firework, fog), “fresher” than MO-OOA;</a:t>
            </a:r>
          </a:p>
          <a:p>
            <a:r>
              <a:rPr lang="en-US" dirty="0"/>
              <a:t>HOA: hydrocarbon-like OA (heatwave, firework), often related to traffic emission;</a:t>
            </a:r>
          </a:p>
          <a:p>
            <a:r>
              <a:rPr lang="en-US" dirty="0"/>
              <a:t>BSOA: Biogenic secondary organic aerosol (fog), formed through biogenic VOC reaction; </a:t>
            </a:r>
          </a:p>
          <a:p>
            <a:r>
              <a:rPr lang="en-US" dirty="0"/>
              <a:t>FW-OOA: firework-related oxygenated organic aerosol (firework);</a:t>
            </a:r>
          </a:p>
          <a:p>
            <a:r>
              <a:rPr lang="en-US" dirty="0"/>
              <a:t>COA: cooking-related OA (firework study)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B81E00-DEA4-018D-70F4-ECFCB39643B8}"/>
              </a:ext>
            </a:extLst>
          </p:cNvPr>
          <p:cNvSpPr txBox="1"/>
          <p:nvPr/>
        </p:nvSpPr>
        <p:spPr>
          <a:xfrm>
            <a:off x="4879248" y="1217354"/>
            <a:ext cx="827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PMF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44E1042-380D-F434-6051-352051C13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6" t="13899" r="11966" b="12176"/>
          <a:stretch/>
        </p:blipFill>
        <p:spPr bwMode="auto">
          <a:xfrm>
            <a:off x="2075688" y="905256"/>
            <a:ext cx="2414341" cy="212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51F90FFD-616D-29EF-24A8-0B67E787F4D6}"/>
              </a:ext>
            </a:extLst>
          </p:cNvPr>
          <p:cNvSpPr/>
          <p:nvPr/>
        </p:nvSpPr>
        <p:spPr>
          <a:xfrm>
            <a:off x="4255345" y="1586685"/>
            <a:ext cx="1921427" cy="252830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01E5B7-32F7-1E8B-9C08-55D3FFF563DD}"/>
              </a:ext>
            </a:extLst>
          </p:cNvPr>
          <p:cNvSpPr txBox="1"/>
          <p:nvPr/>
        </p:nvSpPr>
        <p:spPr>
          <a:xfrm>
            <a:off x="2831965" y="1342785"/>
            <a:ext cx="901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Organic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2FDAA0-5048-3EEA-D1DA-51D19C162CB6}"/>
              </a:ext>
            </a:extLst>
          </p:cNvPr>
          <p:cNvSpPr txBox="1"/>
          <p:nvPr/>
        </p:nvSpPr>
        <p:spPr>
          <a:xfrm>
            <a:off x="4054923" y="2265532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NH</a:t>
            </a:r>
            <a:r>
              <a:rPr lang="en-US" altLang="zh-CN" sz="1200" dirty="0"/>
              <a:t>4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0C2BC5-7380-59BF-2B9E-760C8404C970}"/>
              </a:ext>
            </a:extLst>
          </p:cNvPr>
          <p:cNvSpPr txBox="1"/>
          <p:nvPr/>
        </p:nvSpPr>
        <p:spPr>
          <a:xfrm>
            <a:off x="3608483" y="2732198"/>
            <a:ext cx="56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NO</a:t>
            </a:r>
            <a:r>
              <a:rPr lang="en-US" altLang="zh-CN" sz="1200" dirty="0"/>
              <a:t>3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C3E435-A668-064E-1DE5-27E09EF52962}"/>
              </a:ext>
            </a:extLst>
          </p:cNvPr>
          <p:cNvSpPr txBox="1"/>
          <p:nvPr/>
        </p:nvSpPr>
        <p:spPr>
          <a:xfrm>
            <a:off x="2489636" y="2080866"/>
            <a:ext cx="56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SO</a:t>
            </a:r>
            <a:r>
              <a:rPr lang="en-US" altLang="zh-CN" baseline="-25000" dirty="0"/>
              <a:t>4</a:t>
            </a:r>
            <a:endParaRPr lang="en-US" sz="1200" baseline="-25000" dirty="0"/>
          </a:p>
        </p:txBody>
      </p:sp>
    </p:spTree>
    <p:extLst>
      <p:ext uri="{BB962C8B-B14F-4D97-AF65-F5344CB8AC3E}">
        <p14:creationId xmlns:p14="http://schemas.microsoft.com/office/powerpoint/2010/main" val="2062440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9A2F0E-94F9-AE6A-2556-0999A5361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B2CD4B-574C-2788-1686-418942FA3D69}"/>
              </a:ext>
            </a:extLst>
          </p:cNvPr>
          <p:cNvSpPr/>
          <p:nvPr/>
        </p:nvSpPr>
        <p:spPr>
          <a:xfrm>
            <a:off x="0" y="0"/>
            <a:ext cx="12192000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Aerosol evolution under different conditions</a:t>
            </a:r>
          </a:p>
        </p:txBody>
      </p:sp>
      <p:pic>
        <p:nvPicPr>
          <p:cNvPr id="6" name="Picture 5" descr="See the source image">
            <a:extLst>
              <a:ext uri="{FF2B5EF4-FFF2-40B4-BE49-F238E27FC236}">
                <a16:creationId xmlns:a16="http://schemas.microsoft.com/office/drawing/2014/main" id="{1249B432-C133-4119-BE75-6003F9A10F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4" y="813448"/>
            <a:ext cx="6027576" cy="52438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99A3A7B-FB6A-2D66-6B3C-183643AE9528}"/>
              </a:ext>
            </a:extLst>
          </p:cNvPr>
          <p:cNvGrpSpPr/>
          <p:nvPr/>
        </p:nvGrpSpPr>
        <p:grpSpPr>
          <a:xfrm>
            <a:off x="4106029" y="891032"/>
            <a:ext cx="2971427" cy="1385824"/>
            <a:chOff x="4106029" y="891032"/>
            <a:chExt cx="2971427" cy="1385824"/>
          </a:xfrm>
        </p:grpSpPr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7AB87ED5-A652-E930-9C22-DBC8958C5790}"/>
                </a:ext>
              </a:extLst>
            </p:cNvPr>
            <p:cNvSpPr/>
            <p:nvPr/>
          </p:nvSpPr>
          <p:spPr>
            <a:xfrm>
              <a:off x="4106029" y="1344168"/>
              <a:ext cx="383675" cy="35475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0D134AB-CDEE-5849-1911-1BEF8010D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8339" y="891032"/>
              <a:ext cx="2079117" cy="138582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A37019C-DB9B-105F-BF30-DD10DB5F2EF3}"/>
              </a:ext>
            </a:extLst>
          </p:cNvPr>
          <p:cNvGrpSpPr/>
          <p:nvPr/>
        </p:nvGrpSpPr>
        <p:grpSpPr>
          <a:xfrm>
            <a:off x="998118" y="3837432"/>
            <a:ext cx="2084093" cy="1611210"/>
            <a:chOff x="998119" y="3837432"/>
            <a:chExt cx="2084093" cy="1611210"/>
          </a:xfrm>
        </p:grpSpPr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670505CD-43F7-5A40-BF78-2C0C2ECF0A76}"/>
                </a:ext>
              </a:extLst>
            </p:cNvPr>
            <p:cNvSpPr/>
            <p:nvPr/>
          </p:nvSpPr>
          <p:spPr>
            <a:xfrm>
              <a:off x="1972429" y="3837432"/>
              <a:ext cx="383675" cy="35475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E452B9-2BBB-C153-AC84-782F6237B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8119" y="4352544"/>
              <a:ext cx="2084093" cy="109609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69F06E0-DB53-8584-A21E-955A7CC0B6F6}"/>
              </a:ext>
            </a:extLst>
          </p:cNvPr>
          <p:cNvGrpSpPr/>
          <p:nvPr/>
        </p:nvGrpSpPr>
        <p:grpSpPr>
          <a:xfrm>
            <a:off x="4297866" y="2734760"/>
            <a:ext cx="2779590" cy="1256347"/>
            <a:chOff x="4297866" y="2734760"/>
            <a:chExt cx="2646054" cy="1256347"/>
          </a:xfrm>
        </p:grpSpPr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B89FE632-0388-0337-27FC-169E92C03221}"/>
                </a:ext>
              </a:extLst>
            </p:cNvPr>
            <p:cNvSpPr/>
            <p:nvPr/>
          </p:nvSpPr>
          <p:spPr>
            <a:xfrm>
              <a:off x="4297866" y="3074250"/>
              <a:ext cx="383675" cy="35475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F0FDC07-0805-4D63-CD6B-1C27D476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64687" y="2734760"/>
              <a:ext cx="1979233" cy="125634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F457A81-361D-F001-8AA3-42A9D3595417}"/>
              </a:ext>
            </a:extLst>
          </p:cNvPr>
          <p:cNvGrpSpPr/>
          <p:nvPr/>
        </p:nvGrpSpPr>
        <p:grpSpPr>
          <a:xfrm>
            <a:off x="4708786" y="5448642"/>
            <a:ext cx="2477255" cy="1378428"/>
            <a:chOff x="4708786" y="5448642"/>
            <a:chExt cx="2477255" cy="1378428"/>
          </a:xfrm>
        </p:grpSpPr>
        <p:sp>
          <p:nvSpPr>
            <p:cNvPr id="17" name="Star: 5 Points 16">
              <a:extLst>
                <a:ext uri="{FF2B5EF4-FFF2-40B4-BE49-F238E27FC236}">
                  <a16:creationId xmlns:a16="http://schemas.microsoft.com/office/drawing/2014/main" id="{18FC376E-2CC2-5BDB-7E13-2BEFB6D9394C}"/>
                </a:ext>
              </a:extLst>
            </p:cNvPr>
            <p:cNvSpPr/>
            <p:nvPr/>
          </p:nvSpPr>
          <p:spPr>
            <a:xfrm>
              <a:off x="4708786" y="5448642"/>
              <a:ext cx="383675" cy="35475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6CB8BCD-2971-CD9B-447D-495E32FCE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1991" y="5643614"/>
              <a:ext cx="1924050" cy="118345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EFCE6E-A0A3-F543-B8C3-A93D9A895862}"/>
              </a:ext>
            </a:extLst>
          </p:cNvPr>
          <p:cNvGrpSpPr/>
          <p:nvPr/>
        </p:nvGrpSpPr>
        <p:grpSpPr>
          <a:xfrm>
            <a:off x="7317597" y="619502"/>
            <a:ext cx="2539636" cy="1617784"/>
            <a:chOff x="7317597" y="891032"/>
            <a:chExt cx="2539636" cy="138582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0E9F6AE-5ED1-952C-AD80-E0F20D7C8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17597" y="891032"/>
              <a:ext cx="2539636" cy="138582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25C8FF4-1978-F9CC-6B0A-E1C63F2DB096}"/>
                </a:ext>
              </a:extLst>
            </p:cNvPr>
            <p:cNvSpPr txBox="1"/>
            <p:nvPr/>
          </p:nvSpPr>
          <p:spPr>
            <a:xfrm>
              <a:off x="7317597" y="891032"/>
              <a:ext cx="1673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Mountain cloud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351399-F31E-2640-4BE0-7F66B4E995D4}"/>
              </a:ext>
            </a:extLst>
          </p:cNvPr>
          <p:cNvGrpSpPr/>
          <p:nvPr/>
        </p:nvGrpSpPr>
        <p:grpSpPr>
          <a:xfrm>
            <a:off x="998118" y="5508199"/>
            <a:ext cx="2084093" cy="1308202"/>
            <a:chOff x="998118" y="5508199"/>
            <a:chExt cx="2084093" cy="130820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239F398-58A2-0364-EC1D-6D6176C5B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8118" y="5508199"/>
              <a:ext cx="2084093" cy="130820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278EDCF-9DCC-F2F9-DD1C-A9A2022E67AD}"/>
                </a:ext>
              </a:extLst>
            </p:cNvPr>
            <p:cNvSpPr txBox="1"/>
            <p:nvPr/>
          </p:nvSpPr>
          <p:spPr>
            <a:xfrm>
              <a:off x="1073389" y="5643614"/>
              <a:ext cx="1115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Forest fog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57E8118-8B89-09AE-EAA2-A8CA9A344F22}"/>
              </a:ext>
            </a:extLst>
          </p:cNvPr>
          <p:cNvGrpSpPr/>
          <p:nvPr/>
        </p:nvGrpSpPr>
        <p:grpSpPr>
          <a:xfrm>
            <a:off x="7283818" y="2574398"/>
            <a:ext cx="2642608" cy="1617784"/>
            <a:chOff x="7283818" y="2574398"/>
            <a:chExt cx="2642608" cy="161778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C5EBA18-4D6A-004A-161D-594D0DA93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17597" y="2574398"/>
              <a:ext cx="2608829" cy="161778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2198A4E-17DC-F804-7C92-D773B8DCCB6C}"/>
                </a:ext>
              </a:extLst>
            </p:cNvPr>
            <p:cNvSpPr txBox="1"/>
            <p:nvPr/>
          </p:nvSpPr>
          <p:spPr>
            <a:xfrm>
              <a:off x="7283818" y="2696633"/>
              <a:ext cx="16034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95000"/>
                    </a:schemeClr>
                  </a:solidFill>
                </a:rPr>
                <a:t>Urban firework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D19656D-8958-C723-746F-B795E2CFB7E4}"/>
              </a:ext>
            </a:extLst>
          </p:cNvPr>
          <p:cNvSpPr txBox="1"/>
          <p:nvPr/>
        </p:nvSpPr>
        <p:spPr>
          <a:xfrm>
            <a:off x="7352735" y="5995987"/>
            <a:ext cx="1728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Urban heatwave</a:t>
            </a:r>
          </a:p>
        </p:txBody>
      </p:sp>
    </p:spTree>
    <p:extLst>
      <p:ext uri="{BB962C8B-B14F-4D97-AF65-F5344CB8AC3E}">
        <p14:creationId xmlns:p14="http://schemas.microsoft.com/office/powerpoint/2010/main" val="323089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2368</TotalTime>
  <Words>2525</Words>
  <Application>Microsoft Office PowerPoint</Application>
  <PresentationFormat>Widescreen</PresentationFormat>
  <Paragraphs>287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Aerosol Phase Atmospheric Chemistry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Aerosol Phase Atmospheric Chemistry</dc:title>
  <dc:creator>Zhang, Jie</dc:creator>
  <cp:lastModifiedBy>Zhang, Jie</cp:lastModifiedBy>
  <cp:revision>101</cp:revision>
  <dcterms:created xsi:type="dcterms:W3CDTF">2023-02-21T03:31:16Z</dcterms:created>
  <dcterms:modified xsi:type="dcterms:W3CDTF">2023-02-22T19:00:12Z</dcterms:modified>
</cp:coreProperties>
</file>